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29"/>
  </p:notesMasterIdLst>
  <p:handoutMasterIdLst>
    <p:handoutMasterId r:id="rId30"/>
  </p:handoutMasterIdLst>
  <p:sldIdLst>
    <p:sldId id="2048" r:id="rId3"/>
    <p:sldId id="2060" r:id="rId4"/>
    <p:sldId id="2061" r:id="rId5"/>
    <p:sldId id="2049" r:id="rId6"/>
    <p:sldId id="2050" r:id="rId7"/>
    <p:sldId id="2051" r:id="rId8"/>
    <p:sldId id="2052" r:id="rId9"/>
    <p:sldId id="2053" r:id="rId10"/>
    <p:sldId id="2054" r:id="rId11"/>
    <p:sldId id="2055" r:id="rId12"/>
    <p:sldId id="2056" r:id="rId13"/>
    <p:sldId id="2057" r:id="rId14"/>
    <p:sldId id="2058" r:id="rId15"/>
    <p:sldId id="2059" r:id="rId16"/>
    <p:sldId id="2062" r:id="rId17"/>
    <p:sldId id="2081" r:id="rId18"/>
    <p:sldId id="2082" r:id="rId19"/>
    <p:sldId id="2083" r:id="rId20"/>
    <p:sldId id="2084" r:id="rId21"/>
    <p:sldId id="2085" r:id="rId22"/>
    <p:sldId id="2086" r:id="rId23"/>
    <p:sldId id="2087" r:id="rId24"/>
    <p:sldId id="2088" r:id="rId25"/>
    <p:sldId id="2089" r:id="rId26"/>
    <p:sldId id="2091" r:id="rId27"/>
    <p:sldId id="2092" r:id="rId28"/>
  </p:sldIdLst>
  <p:sldSz cx="9144000" cy="6858000" type="screen4x3"/>
  <p:notesSz cx="7010400" cy="9296400"/>
  <p:custDataLst>
    <p:tags r:id="rId31"/>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10 Cleaning and Sanitizing" id="{F774E4B1-9C02-9C4B-8A31-517192454CC6}">
          <p14:sldIdLst>
            <p14:sldId id="2048"/>
            <p14:sldId id="2060"/>
            <p14:sldId id="2061"/>
            <p14:sldId id="2049"/>
            <p14:sldId id="2050"/>
            <p14:sldId id="2051"/>
            <p14:sldId id="2052"/>
            <p14:sldId id="2053"/>
            <p14:sldId id="2054"/>
            <p14:sldId id="2055"/>
            <p14:sldId id="2056"/>
            <p14:sldId id="2057"/>
            <p14:sldId id="2058"/>
            <p14:sldId id="2059"/>
            <p14:sldId id="2062"/>
            <p14:sldId id="2081"/>
            <p14:sldId id="2082"/>
            <p14:sldId id="2083"/>
            <p14:sldId id="2084"/>
            <p14:sldId id="2085"/>
            <p14:sldId id="2086"/>
            <p14:sldId id="2087"/>
            <p14:sldId id="2088"/>
            <p14:sldId id="2089"/>
            <p14:sldId id="2091"/>
            <p14:sldId id="20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2" autoAdjust="0"/>
    <p:restoredTop sz="59224" autoAdjust="0"/>
  </p:normalViewPr>
  <p:slideViewPr>
    <p:cSldViewPr snapToGrid="0">
      <p:cViewPr varScale="1">
        <p:scale>
          <a:sx n="45" d="100"/>
          <a:sy n="45" d="100"/>
        </p:scale>
        <p:origin x="-1620" y="-90"/>
      </p:cViewPr>
      <p:guideLst>
        <p:guide orient="horz" pos="716"/>
        <p:guide orient="horz" pos="1714"/>
        <p:guide orient="horz" pos="783"/>
        <p:guide orient="horz" pos="1293"/>
        <p:guide pos="882"/>
        <p:guide pos="312"/>
        <p:guide pos="244"/>
      </p:guideLst>
    </p:cSldViewPr>
  </p:slideViewPr>
  <p:outlineViewPr>
    <p:cViewPr>
      <p:scale>
        <a:sx n="33" d="100"/>
        <a:sy n="33" d="100"/>
      </p:scale>
      <p:origin x="0" y="4136"/>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336" y="-3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2"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CEC319-481B-114F-9FED-80839561D0CC}"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EBA1611-5321-D243-88F0-6DEC70DDF319}"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563203"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9707471-1AE3-2B46-BF66-DFD8A6FEEF50}"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568323"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868362" y="4419600"/>
            <a:ext cx="5608638" cy="4183063"/>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EA0B2A-1970-484B-AB02-20695AD22143}"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569347" name="Rectangle 2"/>
          <p:cNvSpPr>
            <a:spLocks noGrp="1" noRot="1" noChangeAspect="1" noChangeArrowheads="1" noTextEdit="1"/>
          </p:cNvSpPr>
          <p:nvPr>
            <p:ph type="sldImg"/>
          </p:nvPr>
        </p:nvSpPr>
        <p:spPr>
          <a:xfrm>
            <a:off x="1182688" y="696913"/>
            <a:ext cx="4648200" cy="3486150"/>
          </a:xfrm>
          <a:ln/>
        </p:spPr>
      </p:sp>
      <p:sp>
        <p:nvSpPr>
          <p:cNvPr id="5" name="Notes Placeholder 1"/>
          <p:cNvSpPr>
            <a:spLocks noGrp="1"/>
          </p:cNvSpPr>
          <p:nvPr>
            <p:ph type="body" idx="3"/>
          </p:nvPr>
        </p:nvSpPr>
        <p:spPr>
          <a:xfrm>
            <a:off x="876300" y="4419600"/>
            <a:ext cx="5608638" cy="4183063"/>
          </a:xfrm>
        </p:spPr>
        <p:txBody>
          <a:bodyPr/>
          <a:lstStyle/>
          <a:p>
            <a:pPr>
              <a:defRPr/>
            </a:pPr>
            <a:r>
              <a:rPr lang="en-US" b="1" dirty="0"/>
              <a:t>Instructor Notes</a:t>
            </a:r>
          </a:p>
          <a:p>
            <a:pPr marL="171450" indent="-171450">
              <a:buFont typeface="Arial" pitchFamily="34" charset="0"/>
              <a:buChar char="•"/>
              <a:defRPr/>
            </a:pPr>
            <a:r>
              <a:rPr lang="en-US" dirty="0"/>
              <a:t>There are several things to think about when developing a plan for cleaning up vomit and </a:t>
            </a:r>
            <a:r>
              <a:rPr lang="en-US" dirty="0" smtClean="0"/>
              <a:t>diarrhea:</a:t>
            </a:r>
            <a:endParaRPr lang="en-US" dirty="0"/>
          </a:p>
          <a:p>
            <a:pPr marL="628650" lvl="1" indent="-171450">
              <a:buFont typeface="Arial" pitchFamily="34" charset="0"/>
              <a:buChar char="•"/>
              <a:defRPr/>
            </a:pPr>
            <a:r>
              <a:rPr lang="en-US" dirty="0"/>
              <a:t>How you will contain liquid and airborne substances, and </a:t>
            </a:r>
            <a:r>
              <a:rPr lang="en-US" dirty="0" smtClean="0"/>
              <a:t>remove</a:t>
            </a:r>
            <a:r>
              <a:rPr lang="en-US" baseline="0" dirty="0" smtClean="0"/>
              <a:t> </a:t>
            </a:r>
            <a:r>
              <a:rPr lang="en-US" dirty="0" smtClean="0"/>
              <a:t>them </a:t>
            </a:r>
            <a:r>
              <a:rPr lang="en-US" dirty="0"/>
              <a:t>from the operation</a:t>
            </a:r>
          </a:p>
          <a:p>
            <a:pPr marL="628650" lvl="1" indent="-171450">
              <a:buFont typeface="Arial" pitchFamily="34" charset="0"/>
              <a:buChar char="•"/>
              <a:defRPr/>
            </a:pPr>
            <a:r>
              <a:rPr lang="en-US" dirty="0"/>
              <a:t>How you will clean, sanitize, and disinfect surfaces</a:t>
            </a:r>
          </a:p>
          <a:p>
            <a:pPr marL="628650" lvl="1" indent="-171450">
              <a:buFont typeface="Arial" pitchFamily="34" charset="0"/>
              <a:buChar char="•"/>
              <a:defRPr/>
            </a:pPr>
            <a:r>
              <a:rPr lang="en-US" dirty="0"/>
              <a:t>When to throw away food that may have been contaminated</a:t>
            </a:r>
          </a:p>
          <a:p>
            <a:pPr marL="628650" lvl="1" indent="-171450">
              <a:buFont typeface="Arial" pitchFamily="34" charset="0"/>
              <a:buChar char="•"/>
              <a:defRPr/>
            </a:pPr>
            <a:r>
              <a:rPr lang="en-US" dirty="0"/>
              <a:t>What equipment is needed to clean up these substances, and how it will be cleaned and disinfected after use</a:t>
            </a:r>
          </a:p>
          <a:p>
            <a:pPr marL="628650" lvl="1" indent="-171450">
              <a:buFont typeface="Arial" pitchFamily="34" charset="0"/>
              <a:buChar char="•"/>
              <a:defRPr/>
            </a:pPr>
            <a:r>
              <a:rPr lang="en-US" dirty="0"/>
              <a:t>When a food handler must wear personal protective equipment</a:t>
            </a:r>
          </a:p>
          <a:p>
            <a:pPr marL="628650" lvl="1" indent="-171450">
              <a:buFont typeface="Arial" pitchFamily="34" charset="0"/>
              <a:buChar char="•"/>
              <a:defRPr/>
            </a:pPr>
            <a:r>
              <a:rPr lang="en-US" dirty="0"/>
              <a:t>How staff will be notified of the correct procedures </a:t>
            </a:r>
            <a:r>
              <a:rPr lang="en-US" dirty="0" smtClean="0"/>
              <a:t>for</a:t>
            </a:r>
            <a:r>
              <a:rPr lang="en-US" baseline="0" dirty="0" smtClean="0"/>
              <a:t> </a:t>
            </a:r>
            <a:r>
              <a:rPr lang="en-US" dirty="0" smtClean="0"/>
              <a:t>containing</a:t>
            </a:r>
            <a:r>
              <a:rPr lang="en-US" dirty="0"/>
              <a:t>, cleaning, and disinfecting these substances</a:t>
            </a:r>
          </a:p>
          <a:p>
            <a:pPr marL="628650" lvl="1" indent="-171450">
              <a:buFont typeface="Arial" pitchFamily="34" charset="0"/>
              <a:buChar char="•"/>
              <a:defRPr/>
            </a:pPr>
            <a:r>
              <a:rPr lang="en-US" dirty="0"/>
              <a:t>How to segregate contaminated areas from other areas</a:t>
            </a:r>
          </a:p>
          <a:p>
            <a:pPr marL="628650" lvl="1" indent="-171450">
              <a:buFont typeface="Arial" pitchFamily="34" charset="0"/>
              <a:buChar char="•"/>
              <a:defRPr/>
            </a:pPr>
            <a:r>
              <a:rPr lang="en-US" dirty="0"/>
              <a:t>When staff must be restricted from working with or around </a:t>
            </a:r>
            <a:r>
              <a:rPr lang="en-US" dirty="0" smtClean="0"/>
              <a:t>food</a:t>
            </a:r>
            <a:r>
              <a:rPr lang="en-US" baseline="0" dirty="0" smtClean="0"/>
              <a:t> </a:t>
            </a:r>
            <a:r>
              <a:rPr lang="en-US" dirty="0" smtClean="0"/>
              <a:t>or </a:t>
            </a:r>
            <a:r>
              <a:rPr lang="en-US" dirty="0"/>
              <a:t>excluded from working in the operation</a:t>
            </a:r>
          </a:p>
          <a:p>
            <a:pPr marL="628650" lvl="1" indent="-171450">
              <a:buFont typeface="Arial" pitchFamily="34" charset="0"/>
              <a:buChar char="•"/>
              <a:defRPr/>
            </a:pPr>
            <a:r>
              <a:rPr lang="en-US" dirty="0"/>
              <a:t>How sick customers will be quickly removed from the operation</a:t>
            </a:r>
          </a:p>
          <a:p>
            <a:pPr marL="628650" lvl="1" indent="-171450">
              <a:buFont typeface="Arial" pitchFamily="34" charset="0"/>
              <a:buChar char="•"/>
              <a:defRPr/>
            </a:pPr>
            <a:r>
              <a:rPr lang="en-US" dirty="0"/>
              <a:t>How the cleaning plan will be implemented</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FA38BA6-C73F-BF49-8A2C-5A0F9DFF3AA6}"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570371"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876300" y="4419600"/>
            <a:ext cx="6118225" cy="4183063"/>
          </a:xfrm>
        </p:spPr>
        <p:txBody>
          <a:bodyPr/>
          <a:lstStyle/>
          <a:p>
            <a:pPr eaLnBrk="1" hangingPunct="1"/>
            <a:r>
              <a:rPr lang="en-US" b="1" dirty="0"/>
              <a:t>Instructor Notes</a:t>
            </a:r>
          </a:p>
          <a:p>
            <a:pPr eaLnBrk="1" hangingPunct="1">
              <a:buFont typeface="Arial" charset="0"/>
              <a:buChar char="•"/>
            </a:pPr>
            <a:r>
              <a:rPr lang="en-US" dirty="0"/>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a:t>
            </a:r>
            <a:r>
              <a:rPr lang="en-US" dirty="0" smtClean="0"/>
              <a:t>diarrhea:</a:t>
            </a:r>
            <a:endParaRPr lang="en-US" dirty="0"/>
          </a:p>
          <a:p>
            <a:pPr lvl="1" eaLnBrk="1" hangingPunct="1">
              <a:buFont typeface="Arial" charset="0"/>
              <a:buChar char="•"/>
            </a:pPr>
            <a:r>
              <a:rPr lang="en-US" dirty="0"/>
              <a:t>How you will contain liquid and airborne substances, and </a:t>
            </a:r>
            <a:r>
              <a:rPr lang="en-US" dirty="0" smtClean="0"/>
              <a:t>remove them </a:t>
            </a:r>
            <a:r>
              <a:rPr lang="en-US" dirty="0"/>
              <a:t>from the operation</a:t>
            </a:r>
          </a:p>
          <a:p>
            <a:pPr lvl="1" eaLnBrk="1" hangingPunct="1">
              <a:buFont typeface="Arial" charset="0"/>
              <a:buChar char="•"/>
            </a:pPr>
            <a:r>
              <a:rPr lang="en-US" dirty="0"/>
              <a:t>How you will clean, sanitize, and disinfect surfaces</a:t>
            </a:r>
          </a:p>
          <a:p>
            <a:pPr lvl="1" eaLnBrk="1" hangingPunct="1">
              <a:buFont typeface="Arial" charset="0"/>
              <a:buChar char="•"/>
            </a:pPr>
            <a:r>
              <a:rPr lang="en-US" dirty="0"/>
              <a:t>When to throw away food that may have been contaminated</a:t>
            </a:r>
          </a:p>
          <a:p>
            <a:pPr lvl="1" eaLnBrk="1" hangingPunct="1">
              <a:buFont typeface="Arial" charset="0"/>
              <a:buChar char="•"/>
            </a:pPr>
            <a:r>
              <a:rPr lang="en-US" dirty="0"/>
              <a:t>What equipment is needed to clean up these substances, and how it will be cleaned and disinfected after use</a:t>
            </a:r>
          </a:p>
          <a:p>
            <a:pPr lvl="1" eaLnBrk="1" hangingPunct="1">
              <a:buFont typeface="Arial" charset="0"/>
              <a:buChar char="•"/>
            </a:pPr>
            <a:r>
              <a:rPr lang="en-US" dirty="0"/>
              <a:t>When a food handler must wear personal protective equipment</a:t>
            </a:r>
          </a:p>
          <a:p>
            <a:pPr lvl="1" eaLnBrk="1" hangingPunct="1">
              <a:buFont typeface="Arial" charset="0"/>
              <a:buChar char="•"/>
            </a:pPr>
            <a:r>
              <a:rPr lang="en-US" dirty="0"/>
              <a:t>How staff will be notified of the correct procedures </a:t>
            </a:r>
            <a:r>
              <a:rPr lang="en-US" dirty="0" smtClean="0"/>
              <a:t>for containing</a:t>
            </a:r>
            <a:r>
              <a:rPr lang="en-US" dirty="0"/>
              <a:t>, cleaning, and disinfecting these substances</a:t>
            </a:r>
          </a:p>
          <a:p>
            <a:pPr lvl="1" eaLnBrk="1" hangingPunct="1">
              <a:buFont typeface="Arial" charset="0"/>
              <a:buChar char="•"/>
            </a:pPr>
            <a:r>
              <a:rPr lang="en-US" dirty="0"/>
              <a:t>How to segregate contaminated areas from other areas</a:t>
            </a:r>
          </a:p>
          <a:p>
            <a:pPr lvl="1" eaLnBrk="1" hangingPunct="1">
              <a:buFont typeface="Arial" charset="0"/>
              <a:buChar char="•"/>
            </a:pPr>
            <a:r>
              <a:rPr lang="en-US" dirty="0"/>
              <a:t>When staff must be restricted from working with or around </a:t>
            </a:r>
            <a:r>
              <a:rPr lang="en-US" dirty="0" smtClean="0"/>
              <a:t>food or </a:t>
            </a:r>
            <a:r>
              <a:rPr lang="en-US" dirty="0"/>
              <a:t>excluded from working in the operation</a:t>
            </a:r>
          </a:p>
          <a:p>
            <a:pPr lvl="1" eaLnBrk="1" hangingPunct="1">
              <a:buFont typeface="Arial" charset="0"/>
              <a:buChar char="•"/>
            </a:pPr>
            <a:r>
              <a:rPr lang="en-US" dirty="0"/>
              <a:t>How sick customers will be quickly removed from the operation</a:t>
            </a:r>
          </a:p>
          <a:p>
            <a:pPr lvl="1" eaLnBrk="1" hangingPunct="1">
              <a:buFont typeface="Arial" charset="0"/>
              <a:buChar char="•"/>
            </a:pPr>
            <a:r>
              <a:rPr lang="en-US" dirty="0"/>
              <a:t>How the cleaning plan will be implemented</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372821-F8EE-4A4C-BEAE-5199A9B1B6B1}"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572419"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idx="1"/>
          </p:nvPr>
        </p:nvSpPr>
        <p:spPr>
          <a:xfrm>
            <a:off x="868362" y="4416425"/>
            <a:ext cx="5608638" cy="4183063"/>
          </a:xfrm>
        </p:spPr>
        <p:txBody>
          <a:bodyPr/>
          <a:lstStyle/>
          <a:p>
            <a:pPr>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When storing cleaning tools, consider the following:</a:t>
            </a:r>
          </a:p>
          <a:p>
            <a:pPr marL="342900" lvl="1" indent="-114300" eaLnBrk="1" hangingPunct="1">
              <a:buFontTx/>
              <a:buChar char="•"/>
              <a:defRPr/>
            </a:pPr>
            <a:r>
              <a:rPr lang="en-US" dirty="0" smtClean="0">
                <a:ea typeface="+mn-ea"/>
              </a:rPr>
              <a:t>Air-dry towels overnight</a:t>
            </a:r>
          </a:p>
          <a:p>
            <a:pPr marL="342900" lvl="1" indent="-114300" eaLnBrk="1" hangingPunct="1">
              <a:buFontTx/>
              <a:buChar char="•"/>
              <a:defRPr/>
            </a:pPr>
            <a:r>
              <a:rPr lang="en-US" dirty="0" smtClean="0">
                <a:ea typeface="+mn-ea"/>
              </a:rPr>
              <a:t>Hang mops, brooms, and brushes on hooks to air-dry</a:t>
            </a:r>
          </a:p>
          <a:p>
            <a:pPr marL="342900" lvl="1" indent="-114300" eaLnBrk="1" hangingPunct="1">
              <a:buFontTx/>
              <a:buChar char="•"/>
              <a:defRPr/>
            </a:pPr>
            <a:r>
              <a:rPr lang="en-US" dirty="0" smtClean="0">
                <a:ea typeface="+mn-ea"/>
              </a:rPr>
              <a:t>Clean and rinse buckets; let them air-dry, and store them with other tools</a:t>
            </a:r>
          </a:p>
          <a:p>
            <a:pPr>
              <a:defRPr/>
            </a:pPr>
            <a:endParaRPr lang="en-US" dirty="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15</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a:defRPr/>
            </a:pPr>
            <a:r>
              <a:rPr lang="en-US" sz="1200" b="1" kern="1200" dirty="0" smtClean="0">
                <a:solidFill>
                  <a:schemeClr val="tx1"/>
                </a:solidFill>
                <a:latin typeface="Times New Roman" charset="0"/>
                <a:ea typeface="ＭＳ Ｐゴシック" charset="0"/>
                <a:cs typeface="ＭＳ Ｐゴシック" charset="0"/>
              </a:rPr>
              <a:t>Instructor Notes</a:t>
            </a:r>
          </a:p>
          <a:p>
            <a:pPr>
              <a:buFontTx/>
              <a:buChar char="•"/>
              <a:defRPr/>
            </a:pPr>
            <a:r>
              <a:rPr lang="en-US" sz="1200" kern="1200" dirty="0" smtClean="0">
                <a:solidFill>
                  <a:schemeClr val="tx1"/>
                </a:solidFill>
                <a:latin typeface="Times New Roman" charset="0"/>
                <a:ea typeface="ＭＳ Ｐゴシック" charset="0"/>
                <a:cs typeface="ＭＳ Ｐゴシック" charset="0"/>
              </a:rPr>
              <a:t>Use the next several slides to </a:t>
            </a: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a:t>
            </a:r>
          </a:p>
          <a:p>
            <a:pPr marL="233363" marR="0" indent="-233363"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a:t>
            </a:r>
            <a:r>
              <a:rPr lang="en-US" sz="1200" kern="1200" baseline="0" dirty="0" smtClean="0">
                <a:solidFill>
                  <a:schemeClr val="tx1"/>
                </a:solidFill>
                <a:latin typeface="Times New Roman" charset="0"/>
                <a:ea typeface="ＭＳ Ｐゴシック" charset="0"/>
                <a:cs typeface="ＭＳ Ｐゴシック" charset="0"/>
              </a:rPr>
              <a:t> and</a:t>
            </a:r>
            <a:r>
              <a:rPr lang="en-US" sz="1200" kern="1200" dirty="0" smtClean="0">
                <a:solidFill>
                  <a:schemeClr val="tx1"/>
                </a:solidFill>
                <a:latin typeface="Times New Roman" charset="0"/>
                <a:ea typeface="ＭＳ Ｐゴシック" charset="0"/>
                <a:cs typeface="ＭＳ Ｐゴシック" charset="0"/>
              </a:rPr>
              <a:t> B</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All surfaces must be cleaned and rinsed. However, only surfaces that touch food must be cleaned and sanitized.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All surfaces that touch food must be cleaned and sanitized.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18</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These items would not have to be cleaned and sanitized until four hours of constant use.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68362" y="4416425"/>
            <a:ext cx="5608638" cy="4183063"/>
          </a:xfrm>
        </p:spPr>
        <p:txBody>
          <a:bodyPr/>
          <a:lstStyle/>
          <a:p>
            <a:pPr marL="114300" indent="-114300" eaLnBrk="1" hangingPunct="1">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4300" indent="-114300" eaLnBrk="1" hangingPunct="1">
              <a:spcBef>
                <a:spcPct val="50000"/>
              </a:spcBef>
              <a:buSzPct val="80000"/>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Play the “Cleaning and Sanitizing” section from the </a:t>
            </a:r>
            <a:r>
              <a:rPr lang="en-US" sz="1200" b="0" i="1" kern="1200" dirty="0" smtClean="0">
                <a:solidFill>
                  <a:schemeClr val="tx1"/>
                </a:solidFill>
                <a:effectLst/>
                <a:latin typeface="Times New Roman" pitchFamily="18" charset="0"/>
                <a:ea typeface="ＭＳ Ｐゴシック" charset="0"/>
                <a:cs typeface="ＭＳ Ｐゴシック" charset="0"/>
              </a:rPr>
              <a:t>Facilities, Cleaning and Sanitizing, and Pest Management</a:t>
            </a:r>
            <a:r>
              <a:rPr lang="en-US" sz="1200" b="0" kern="1200" dirty="0" smtClean="0">
                <a:solidFill>
                  <a:schemeClr val="tx1"/>
                </a:solidFill>
                <a:effectLst/>
                <a:latin typeface="Times New Roman" pitchFamily="18" charset="0"/>
                <a:ea typeface="ＭＳ Ｐゴシック" charset="0"/>
                <a:cs typeface="ＭＳ Ｐゴシック" charset="0"/>
              </a:rPr>
              <a:t> DVD. </a:t>
            </a:r>
            <a:endParaRPr lang="en-US" sz="1200" b="0" kern="1200" baseline="0" dirty="0" smtClean="0">
              <a:solidFill>
                <a:schemeClr val="tx1"/>
              </a:solidFill>
              <a:latin typeface="Times New Roman" charset="0"/>
              <a:ea typeface="ＭＳ Ｐゴシック" charset="0"/>
              <a:cs typeface="ＭＳ Ｐゴシック" charset="0"/>
            </a:endParaRPr>
          </a:p>
          <a:p>
            <a:pPr marL="628650" lvl="1" indent="-171450" eaLnBrk="1" hangingPunct="1">
              <a:spcBef>
                <a:spcPct val="50000"/>
              </a:spcBef>
              <a:buSzPct val="80000"/>
              <a:buFont typeface="Arial" pitchFamily="34" charset="0"/>
              <a:buChar char="•"/>
              <a:defRPr/>
            </a:pPr>
            <a:endParaRPr lang="en-US" sz="1200" kern="1200" dirty="0" smtClean="0">
              <a:solidFill>
                <a:schemeClr val="tx1"/>
              </a:solidFill>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These items would need to be cleaned and sanitized after they are used and before the food handler starts working with a different type of food, such as the fish.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21</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22</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a:xfrm>
            <a:off x="868362" y="4416425"/>
            <a:ext cx="5608638" cy="4183063"/>
          </a:xfrm>
        </p:spPr>
        <p:txBody>
          <a:bodyPr/>
          <a:lstStyle/>
          <a:p>
            <a:pPr marL="114300" indent="-114300" eaLnBrk="1" hangingPunct="1"/>
            <a:r>
              <a:rPr lang="en-US" b="1" dirty="0" smtClean="0"/>
              <a:t>Instructor Notes</a:t>
            </a:r>
          </a:p>
          <a:p>
            <a:pPr marL="114300" indent="-114300" eaLnBrk="1" hangingPunct="1">
              <a:buFontTx/>
              <a:buChar char="•"/>
            </a:pPr>
            <a:r>
              <a:rPr lang="en-US" dirty="0" smtClean="0"/>
              <a:t>The</a:t>
            </a:r>
            <a:r>
              <a:rPr lang="en-US" baseline="0" dirty="0" smtClean="0"/>
              <a:t> items must be soaked for at least 30 seconds</a:t>
            </a:r>
            <a:r>
              <a:rPr lang="en-US" dirty="0" smtClean="0"/>
              <a:t>.</a:t>
            </a:r>
            <a:endParaRPr lang="en-US" i="1" dirty="0" smtClean="0"/>
          </a:p>
          <a:p>
            <a:pPr marL="114300" indent="-114300" eaLnBrk="1" hangingPunct="1"/>
            <a:endParaRPr lang="en-US" dirty="0" smtClean="0"/>
          </a:p>
          <a:p>
            <a:pPr marL="114300" indent="-114300"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a:xfrm>
            <a:off x="868362" y="4416425"/>
            <a:ext cx="5608638" cy="4183063"/>
          </a:xfrm>
        </p:spPr>
        <p:txBody>
          <a:bodyPr/>
          <a:lstStyle/>
          <a:p>
            <a:pPr marL="114300" indent="-114300" eaLnBrk="1" hangingPunct="1"/>
            <a:r>
              <a:rPr lang="en-US" b="1" dirty="0" smtClean="0"/>
              <a:t>Instructor Notes</a:t>
            </a:r>
          </a:p>
          <a:p>
            <a:pPr marL="114300" indent="-114300" eaLnBrk="1" hangingPunct="1">
              <a:buFontTx/>
              <a:buChar char="•"/>
            </a:pPr>
            <a:r>
              <a:rPr lang="en-US" dirty="0" smtClean="0"/>
              <a:t>Several</a:t>
            </a:r>
            <a:r>
              <a:rPr lang="en-US" baseline="0" dirty="0" smtClean="0"/>
              <a:t> </a:t>
            </a:r>
            <a:r>
              <a:rPr lang="en-US" dirty="0" smtClean="0"/>
              <a:t>factors influence the effectiveness of chemical sanitizers.</a:t>
            </a:r>
            <a:r>
              <a:rPr lang="en-US" baseline="0" dirty="0" smtClean="0"/>
              <a:t> </a:t>
            </a:r>
            <a:r>
              <a:rPr lang="en-US" dirty="0" smtClean="0"/>
              <a:t>The most critical include concentration, temperature, contact time,</a:t>
            </a:r>
            <a:r>
              <a:rPr lang="en-US" baseline="0" dirty="0" smtClean="0"/>
              <a:t> </a:t>
            </a:r>
            <a:r>
              <a:rPr lang="en-US" dirty="0" smtClean="0"/>
              <a:t>water hardness, and pH.</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24</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p:txBody>
          <a:bodyPr/>
          <a:lstStyle/>
          <a:p>
            <a:pPr marL="114300" indent="-114300" eaLnBrk="1" hangingPunct="1"/>
            <a:endParaRPr lang="en-US" dirty="0" smtClean="0"/>
          </a:p>
          <a:p>
            <a:pPr marL="114300" indent="-114300"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76300" y="4419600"/>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Glasses and cups must be stored upside down on a clean and sanitized shelf or rack.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26</a:t>
            </a:fld>
            <a:endParaRPr lang="en-US" dirty="0"/>
          </a:p>
        </p:txBody>
      </p:sp>
      <p:sp>
        <p:nvSpPr>
          <p:cNvPr id="2319362"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idx="1"/>
          </p:nvPr>
        </p:nvSpPr>
        <p:spPr/>
        <p:txBody>
          <a:bodyPr/>
          <a:lstStyle/>
          <a:p>
            <a:pPr marL="114300" indent="-114300" eaLnBrk="1" hangingPunct="1"/>
            <a:endParaRPr lang="en-US" dirty="0" smtClean="0"/>
          </a:p>
          <a:p>
            <a:pPr marL="114300" indent="-114300"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19600"/>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4300" indent="-114300" eaLnBrk="1" hangingPunct="1">
              <a:spcBef>
                <a:spcPct val="50000"/>
              </a:spcBef>
              <a:buSzPct val="80000"/>
              <a:buFontTx/>
              <a:buChar char="•"/>
              <a:defRPr/>
            </a:pPr>
            <a:r>
              <a:rPr lang="en-US" sz="1200" b="0" kern="1200" dirty="0" smtClean="0">
                <a:solidFill>
                  <a:schemeClr val="tx1"/>
                </a:solidFill>
                <a:effectLst/>
                <a:latin typeface="Times New Roman" pitchFamily="18" charset="0"/>
                <a:ea typeface="ＭＳ Ｐゴシック" charset="0"/>
                <a:cs typeface="ＭＳ Ｐゴシック" charset="0"/>
              </a:rPr>
              <a:t>The slides in this section should be used to teach the additional content not included in the DVD.</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1FE41A-DD89-214A-9D48-47F8E3CAC923}"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553987" name="Rectangle 2"/>
          <p:cNvSpPr>
            <a:spLocks noGrp="1" noRot="1" noChangeAspect="1" noChangeArrowheads="1" noTextEdit="1"/>
          </p:cNvSpPr>
          <p:nvPr>
            <p:ph type="sldImg"/>
          </p:nvPr>
        </p:nvSpPr>
        <p:spPr>
          <a:xfrm>
            <a:off x="1182688" y="696913"/>
            <a:ext cx="4648200" cy="348615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5</a:t>
            </a:fld>
            <a:endParaRPr lang="en-US" dirty="0"/>
          </a:p>
        </p:txBody>
      </p:sp>
    </p:spTree>
    <p:extLst>
      <p:ext uri="{BB962C8B-B14F-4D97-AF65-F5344CB8AC3E}">
        <p14:creationId xmlns:p14="http://schemas.microsoft.com/office/powerpoint/2010/main" xmlns="" val="299355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9E40C4-7859-514A-8DDE-312668C68ACE}"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556035"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76300" y="4468813"/>
            <a:ext cx="5140325" cy="4294187"/>
          </a:xfrm>
        </p:spPr>
        <p:txBody>
          <a:bodyPr/>
          <a:lstStyle/>
          <a:p>
            <a:pPr marL="114300" indent="-114300" eaLnBrk="1" hangingPunct="1">
              <a:lnSpc>
                <a:spcPct val="80000"/>
              </a:lnSpc>
              <a:spcBef>
                <a:spcPct val="50000"/>
              </a:spcBef>
              <a:defRPr/>
            </a:pPr>
            <a:r>
              <a:rPr lang="en-US" b="1" dirty="0" smtClean="0">
                <a:ea typeface="+mn-ea"/>
                <a:cs typeface="Times New Roman" pitchFamily="18" charset="0"/>
              </a:rPr>
              <a:t>Instructor Notes</a:t>
            </a:r>
          </a:p>
          <a:p>
            <a:pPr marL="114300" indent="-114300" eaLnBrk="1" hangingPunct="1">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cs typeface="+mn-cs"/>
            </a:endParaRP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71450" indent="-171450" eaLnBrk="1" hangingPunct="1">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4300" indent="-114300" eaLnBrk="1" hangingPunct="1">
              <a:lnSpc>
                <a:spcPct val="80000"/>
              </a:lnSpc>
              <a:spcBef>
                <a:spcPct val="50000"/>
              </a:spcBef>
              <a:defRPr/>
            </a:pPr>
            <a:endParaRPr lang="en-US" dirty="0" smtClean="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326563-040B-0B4C-BC93-F8EA2F40934E}"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558083"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868362" y="4419600"/>
            <a:ext cx="5608638" cy="4183063"/>
          </a:xfrm>
        </p:spPr>
        <p:txBody>
          <a:bodyPr/>
          <a:lstStyle/>
          <a:p>
            <a:pPr>
              <a:defRPr/>
            </a:pPr>
            <a:r>
              <a:rPr lang="en-US" b="1" dirty="0"/>
              <a:t>Instructor Notes</a:t>
            </a:r>
          </a:p>
          <a:p>
            <a:pPr marL="171450" indent="-171450">
              <a:buFont typeface="Arial" pitchFamily="34" charset="0"/>
              <a:buChar char="•"/>
              <a:defRPr/>
            </a:pPr>
            <a:r>
              <a:rPr lang="en-US" dirty="0"/>
              <a:t>Equipment manufacturers will usually provide instructions for cleaning and sanitizing stationary equipment, such as a slicer. </a:t>
            </a:r>
          </a:p>
          <a:p>
            <a:pPr marL="171450" indent="-171450">
              <a:buFont typeface="Arial" pitchFamily="34" charset="0"/>
              <a:buChar char="•"/>
              <a:defRPr/>
            </a:pPr>
            <a:r>
              <a:rPr lang="en-US" dirty="0"/>
              <a:t>Unplug the equipment. </a:t>
            </a:r>
          </a:p>
          <a:p>
            <a:pPr marL="171450" indent="-171450">
              <a:buFont typeface="Arial" pitchFamily="34" charset="0"/>
              <a:buChar char="•"/>
              <a:defRPr/>
            </a:pPr>
            <a:r>
              <a:rPr lang="en-US" dirty="0"/>
              <a:t>Take the removable parts off the equipment. Wash, rinse, and sanitize them by hand. You can also run the parts through a dishwasher if allowed.</a:t>
            </a:r>
          </a:p>
          <a:p>
            <a:pPr marL="171450" indent="-171450">
              <a:buFont typeface="Arial" pitchFamily="34" charset="0"/>
              <a:buChar char="•"/>
              <a:defRPr/>
            </a:pPr>
            <a:r>
              <a:rPr lang="en-US" dirty="0"/>
              <a:t>Scrape or remove food from the equipment surfaces.</a:t>
            </a:r>
          </a:p>
          <a:p>
            <a:pPr marL="171450" indent="-171450">
              <a:buFont typeface="Arial" pitchFamily="34" charset="0"/>
              <a:buChar char="•"/>
              <a:defRPr/>
            </a:pPr>
            <a:r>
              <a:rPr lang="en-US" dirty="0"/>
              <a:t>Wash the equipment surfaces. Use a cleaning solution prepared with an approved detergent. Wash the equipment with the correct cleaning tool such as a nylon brush or pad, or a cloth towel.</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B802519-3C23-5441-8829-74FE9012A68B}"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559107" name="Rectangle 2"/>
          <p:cNvSpPr>
            <a:spLocks noGrp="1" noRot="1" noChangeAspect="1" noChangeArrowheads="1" noTextEdit="1"/>
          </p:cNvSpPr>
          <p:nvPr>
            <p:ph type="sldImg"/>
          </p:nvPr>
        </p:nvSpPr>
        <p:spPr>
          <a:ln/>
        </p:spPr>
      </p:sp>
      <p:sp>
        <p:nvSpPr>
          <p:cNvPr id="5" name="Notes Placeholder 2"/>
          <p:cNvSpPr>
            <a:spLocks noGrp="1"/>
          </p:cNvSpPr>
          <p:nvPr>
            <p:ph type="body" idx="3"/>
          </p:nvPr>
        </p:nvSpPr>
        <p:spPr>
          <a:xfrm>
            <a:off x="868362" y="4416425"/>
            <a:ext cx="5608638" cy="4183063"/>
          </a:xfrm>
        </p:spPr>
        <p:txBody>
          <a:bodyPr/>
          <a:lstStyle/>
          <a:p>
            <a:pPr marL="0" indent="0">
              <a:defRPr/>
            </a:pPr>
            <a:r>
              <a:rPr lang="en-US" b="1" dirty="0" smtClean="0"/>
              <a:t>Instructor Notes</a:t>
            </a:r>
          </a:p>
          <a:p>
            <a:pPr marL="171450" indent="-171450">
              <a:buFont typeface="Arial" pitchFamily="34" charset="0"/>
              <a:buChar char="•"/>
              <a:defRPr/>
            </a:pPr>
            <a:r>
              <a:rPr lang="en-US" dirty="0" smtClean="0"/>
              <a:t>Rinse </a:t>
            </a:r>
            <a:r>
              <a:rPr lang="en-US" dirty="0"/>
              <a:t>the equipment surfaces with clean water. Use a cloth towel or other correct tool.</a:t>
            </a:r>
          </a:p>
          <a:p>
            <a:pPr marL="171450" indent="-171450">
              <a:buFont typeface="Arial" pitchFamily="34" charset="0"/>
              <a:buChar char="•"/>
              <a:defRPr/>
            </a:pPr>
            <a:r>
              <a:rPr lang="en-US" dirty="0"/>
              <a:t>Sanitize the equipment surfaces. The food handler in the photo </a:t>
            </a:r>
            <a:r>
              <a:rPr lang="en-US" dirty="0" smtClean="0"/>
              <a:t>is </a:t>
            </a:r>
            <a:r>
              <a:rPr lang="en-US" dirty="0"/>
              <a:t>sanitizing the surfaces of a slicer. Make sure the sanitizer comes in contact with each surface. The concentration of the sanitizer must meet requirements.</a:t>
            </a:r>
          </a:p>
          <a:p>
            <a:pPr marL="171450" indent="-171450">
              <a:buFont typeface="Arial" pitchFamily="34" charset="0"/>
              <a:buChar char="•"/>
              <a:defRPr/>
            </a:pPr>
            <a:r>
              <a:rPr lang="en-US" dirty="0"/>
              <a:t>Allow all surfaces to air-dry. </a:t>
            </a:r>
          </a:p>
          <a:p>
            <a:pPr marL="171450" indent="-171450">
              <a:buFont typeface="Arial" pitchFamily="34" charset="0"/>
              <a:buChar char="•"/>
              <a:defRPr/>
            </a:pPr>
            <a:r>
              <a:rPr lang="en-US" dirty="0"/>
              <a:t>Put the unit back together.</a:t>
            </a:r>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5C36B-572E-4F41-AABF-3F7DE1CFC76B}"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560131" name="Rectangle 2"/>
          <p:cNvSpPr>
            <a:spLocks noGrp="1" noRot="1" noChangeAspect="1" noChangeArrowheads="1" noTextEdit="1"/>
          </p:cNvSpPr>
          <p:nvPr>
            <p:ph type="sldImg"/>
          </p:nvPr>
        </p:nvSpPr>
        <p:spPr>
          <a:ln/>
        </p:spPr>
      </p:sp>
      <p:sp>
        <p:nvSpPr>
          <p:cNvPr id="560133" name="Notes Placeholder 2"/>
          <p:cNvSpPr>
            <a:spLocks noGrp="1"/>
          </p:cNvSpPr>
          <p:nvPr>
            <p:ph type="body" idx="1"/>
          </p:nvPr>
        </p:nvSpPr>
        <p:spPr>
          <a:xfrm>
            <a:off x="868362" y="4419600"/>
            <a:ext cx="5608638" cy="418306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970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body" idx="1"/>
          </p:nvPr>
        </p:nvSpPr>
        <p:spPr>
          <a:xfrm>
            <a:off x="393192" y="1143000"/>
            <a:ext cx="5178425" cy="4559910"/>
          </a:xfrm>
        </p:spPr>
        <p:txBody>
          <a:bodyPr/>
          <a:lstStyle/>
          <a:p>
            <a:pPr eaLnBrk="1" hangingPunct="1">
              <a:defRPr/>
            </a:pPr>
            <a:r>
              <a:rPr lang="en-US" dirty="0">
                <a:latin typeface="Arial Narrow" charset="0"/>
                <a:cs typeface="+mn-cs"/>
              </a:rPr>
              <a:t>Setting </a:t>
            </a:r>
            <a:r>
              <a:rPr lang="en-US" dirty="0" smtClean="0">
                <a:latin typeface="Arial Narrow" charset="0"/>
                <a:cs typeface="+mn-cs"/>
              </a:rPr>
              <a:t>up </a:t>
            </a:r>
            <a:r>
              <a:rPr lang="en-US" dirty="0">
                <a:latin typeface="Arial Narrow" charset="0"/>
                <a:cs typeface="+mn-cs"/>
              </a:rPr>
              <a:t>a </a:t>
            </a:r>
            <a:r>
              <a:rPr lang="en-US" dirty="0" smtClean="0">
                <a:latin typeface="Arial Narrow" charset="0"/>
                <a:cs typeface="+mn-cs"/>
              </a:rPr>
              <a:t>three-compartment sink:</a:t>
            </a:r>
            <a:endParaRPr lang="en-US" dirty="0">
              <a:latin typeface="Arial Narrow" charset="0"/>
              <a:cs typeface="+mn-cs"/>
            </a:endParaRPr>
          </a:p>
          <a:p>
            <a:pPr lvl="1" eaLnBrk="1" hangingPunct="1">
              <a:defRPr/>
            </a:pPr>
            <a:r>
              <a:rPr lang="en-US" dirty="0">
                <a:solidFill>
                  <a:schemeClr val="tx1"/>
                </a:solidFill>
                <a:latin typeface="Arial Narrow" charset="0"/>
              </a:rPr>
              <a:t>Clean and sanitize each sink and drain </a:t>
            </a:r>
            <a:r>
              <a:rPr lang="en-US" dirty="0" smtClean="0">
                <a:solidFill>
                  <a:schemeClr val="tx1"/>
                </a:solidFill>
                <a:latin typeface="Arial Narrow" charset="0"/>
              </a:rPr>
              <a:t>board</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first sink with detergent and water at least 110°F (43°C</a:t>
            </a:r>
            <a:r>
              <a:rPr lang="en-US" dirty="0" smtClean="0">
                <a:solidFill>
                  <a:schemeClr val="tx1"/>
                </a:solidFill>
                <a:latin typeface="Arial Narrow" charset="0"/>
              </a:rPr>
              <a:t>) </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second sink with clean </a:t>
            </a:r>
            <a:r>
              <a:rPr lang="en-US" dirty="0" smtClean="0">
                <a:solidFill>
                  <a:schemeClr val="tx1"/>
                </a:solidFill>
                <a:latin typeface="Arial Narrow" charset="0"/>
              </a:rPr>
              <a:t>water</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Fill the third sink with water and sanitizer to the correct </a:t>
            </a:r>
            <a:r>
              <a:rPr lang="en-US" dirty="0" smtClean="0">
                <a:solidFill>
                  <a:schemeClr val="tx1"/>
                </a:solidFill>
                <a:latin typeface="Arial Narrow" charset="0"/>
              </a:rPr>
              <a:t>concentration</a:t>
            </a:r>
            <a:endParaRPr lang="en-US" dirty="0">
              <a:solidFill>
                <a:schemeClr val="tx1"/>
              </a:solidFill>
              <a:latin typeface="Arial Narrow" charset="0"/>
            </a:endParaRPr>
          </a:p>
          <a:p>
            <a:pPr lvl="1" eaLnBrk="1" hangingPunct="1">
              <a:defRPr/>
            </a:pPr>
            <a:r>
              <a:rPr lang="en-US" dirty="0">
                <a:solidFill>
                  <a:schemeClr val="tx1"/>
                </a:solidFill>
                <a:latin typeface="Arial Narrow" charset="0"/>
              </a:rPr>
              <a:t>Provide a clock with a second hand to let food handlers know how long items have been in the </a:t>
            </a:r>
            <a:r>
              <a:rPr lang="en-US" dirty="0" smtClean="0">
                <a:solidFill>
                  <a:schemeClr val="tx1"/>
                </a:solidFill>
                <a:latin typeface="Arial Narrow" charset="0"/>
              </a:rPr>
              <a:t>sanitizer</a:t>
            </a:r>
            <a:endParaRPr lang="en-US" dirty="0">
              <a:latin typeface="Arial Narrow" charset="0"/>
              <a:cs typeface="+mn-cs"/>
            </a:endParaRPr>
          </a:p>
          <a:p>
            <a:pPr eaLnBrk="1" hangingPunct="1">
              <a:defRPr/>
            </a:pPr>
            <a:endParaRPr lang="en-US" dirty="0">
              <a:latin typeface="Arial Narrow" charset="0"/>
              <a:cs typeface="+mn-cs"/>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dirty="0" smtClean="0">
              <a:cs typeface="+mn-cs"/>
            </a:endParaRPr>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10-10</a:t>
            </a:r>
          </a:p>
        </p:txBody>
      </p:sp>
      <p:sp>
        <p:nvSpPr>
          <p:cNvPr id="27546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Manual Dishwashing</a:t>
            </a:r>
          </a:p>
        </p:txBody>
      </p:sp>
      <p:pic>
        <p:nvPicPr>
          <p:cNvPr id="7" name="Picture 6" descr="6e_c10_08_3sink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3013"/>
            <a:ext cx="2100072" cy="1877568"/>
          </a:xfrm>
          <a:prstGeom prst="rect">
            <a:avLst/>
          </a:prstGeom>
        </p:spPr>
      </p:pic>
    </p:spTree>
    <p:extLst>
      <p:ext uri="{BB962C8B-B14F-4D97-AF65-F5344CB8AC3E}">
        <p14:creationId xmlns:p14="http://schemas.microsoft.com/office/powerpoint/2010/main" xmlns="" val="1147063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body" idx="1"/>
          </p:nvPr>
        </p:nvSpPr>
        <p:spPr>
          <a:xfrm>
            <a:off x="393192" y="1143000"/>
            <a:ext cx="6261031" cy="4169205"/>
          </a:xfrm>
        </p:spPr>
        <p:txBody>
          <a:bodyPr/>
          <a:lstStyle/>
          <a:p>
            <a:pPr marL="0" indent="0" eaLnBrk="1" hangingPunct="1">
              <a:defRPr/>
            </a:pPr>
            <a:r>
              <a:rPr lang="en-US" dirty="0">
                <a:latin typeface="Arial Narrow" charset="0"/>
                <a:cs typeface="+mn-cs"/>
              </a:rPr>
              <a:t>Cleaning up after people who get sick:</a:t>
            </a:r>
          </a:p>
          <a:p>
            <a:pPr lvl="1" eaLnBrk="1" hangingPunct="1">
              <a:defRPr/>
            </a:pPr>
            <a:r>
              <a:rPr lang="en-US" dirty="0">
                <a:latin typeface="Arial Narrow" charset="0"/>
              </a:rPr>
              <a:t>Diarrhea and vomit in the </a:t>
            </a:r>
            <a:r>
              <a:rPr lang="en-US" dirty="0" smtClean="0">
                <a:latin typeface="Arial Narrow" charset="0"/>
              </a:rPr>
              <a:t>operation </a:t>
            </a:r>
            <a:r>
              <a:rPr lang="en-US" dirty="0">
                <a:latin typeface="Arial Narrow" charset="0"/>
              </a:rPr>
              <a:t>must be cleaned up </a:t>
            </a:r>
            <a:r>
              <a:rPr lang="en-US" dirty="0" smtClean="0">
                <a:latin typeface="Arial Narrow" charset="0"/>
              </a:rPr>
              <a:t>correctly</a:t>
            </a:r>
            <a:endParaRPr lang="en-US" dirty="0">
              <a:latin typeface="Arial Narrow" charset="0"/>
            </a:endParaRPr>
          </a:p>
          <a:p>
            <a:pPr lvl="2" eaLnBrk="1" hangingPunct="1">
              <a:defRPr/>
            </a:pPr>
            <a:r>
              <a:rPr lang="en-US" dirty="0">
                <a:latin typeface="Arial Narrow" charset="0"/>
              </a:rPr>
              <a:t>It can carry Norovirus, which is highly </a:t>
            </a:r>
            <a:r>
              <a:rPr lang="en-US" dirty="0" smtClean="0">
                <a:latin typeface="Arial Narrow" charset="0"/>
              </a:rPr>
              <a:t>contagious </a:t>
            </a:r>
            <a:endParaRPr lang="en-US" dirty="0">
              <a:latin typeface="Arial Narrow" charset="0"/>
            </a:endParaRPr>
          </a:p>
          <a:p>
            <a:pPr lvl="1" eaLnBrk="1" hangingPunct="1">
              <a:defRPr/>
            </a:pPr>
            <a:r>
              <a:rPr lang="en-US" dirty="0">
                <a:latin typeface="Arial Narrow" charset="0"/>
              </a:rPr>
              <a:t>Correct cleanup can prevent food from becoming contaminated and keep others from getting sick</a:t>
            </a: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10-11</a:t>
            </a:r>
          </a:p>
        </p:txBody>
      </p:sp>
      <p:sp>
        <p:nvSpPr>
          <p:cNvPr id="280580" name="Rectangle 13"/>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xmlns="" val="153369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body" idx="1"/>
          </p:nvPr>
        </p:nvSpPr>
        <p:spPr>
          <a:xfrm>
            <a:off x="393192" y="1143000"/>
            <a:ext cx="7140930" cy="4990257"/>
          </a:xfrm>
        </p:spPr>
        <p:txBody>
          <a:bodyPr/>
          <a:lstStyle/>
          <a:p>
            <a:pPr marL="0" indent="0" eaLnBrk="1" hangingPunct="1">
              <a:defRPr/>
            </a:pPr>
            <a:r>
              <a:rPr lang="en-US" dirty="0">
                <a:latin typeface="Arial Narrow" charset="0"/>
                <a:cs typeface="+mn-cs"/>
              </a:rPr>
              <a:t>Consider the following when developing a plan for cleaning up vomit and diarrhea:</a:t>
            </a:r>
            <a:endParaRPr lang="en-US" i="1" dirty="0">
              <a:latin typeface="Arial Narrow" charset="0"/>
              <a:cs typeface="+mn-cs"/>
            </a:endParaRPr>
          </a:p>
          <a:p>
            <a:pPr lvl="1" eaLnBrk="1" hangingPunct="1">
              <a:defRPr/>
            </a:pPr>
            <a:r>
              <a:rPr lang="en-US" dirty="0">
                <a:latin typeface="Arial Narrow" charset="0"/>
              </a:rPr>
              <a:t>How you will contain liquid and airborne substances, and remove them from the operation</a:t>
            </a:r>
          </a:p>
          <a:p>
            <a:pPr lvl="1" eaLnBrk="1" hangingPunct="1">
              <a:defRPr/>
            </a:pPr>
            <a:r>
              <a:rPr lang="en-US" dirty="0">
                <a:latin typeface="Arial Narrow" charset="0"/>
              </a:rPr>
              <a:t>How you will clean, sanitize, and disinfect surfaces</a:t>
            </a:r>
          </a:p>
          <a:p>
            <a:pPr lvl="1" eaLnBrk="1" hangingPunct="1">
              <a:defRPr/>
            </a:pPr>
            <a:r>
              <a:rPr lang="en-US" dirty="0">
                <a:latin typeface="Arial Narrow" charset="0"/>
              </a:rPr>
              <a:t>When to throw away food that may have been contaminated</a:t>
            </a:r>
          </a:p>
          <a:p>
            <a:pPr lvl="1" eaLnBrk="1" hangingPunct="1">
              <a:defRPr/>
            </a:pPr>
            <a:r>
              <a:rPr lang="en-US" dirty="0">
                <a:latin typeface="Arial Narrow" charset="0"/>
              </a:rPr>
              <a:t>What equipment is needed to clean up these substances, and how it will be cleaned and disinfected after use</a:t>
            </a:r>
          </a:p>
          <a:p>
            <a:pPr lvl="1" eaLnBrk="1" hangingPunct="1">
              <a:defRPr/>
            </a:pPr>
            <a:r>
              <a:rPr lang="en-US" dirty="0">
                <a:latin typeface="Arial Narrow" charset="0"/>
              </a:rPr>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10-12</a:t>
            </a:r>
          </a:p>
        </p:txBody>
      </p:sp>
      <p:sp>
        <p:nvSpPr>
          <p:cNvPr id="281604"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xmlns="" val="2547654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body" idx="1"/>
          </p:nvPr>
        </p:nvSpPr>
        <p:spPr>
          <a:xfrm>
            <a:off x="393192" y="1143000"/>
            <a:ext cx="7172416" cy="4874798"/>
          </a:xfrm>
        </p:spPr>
        <p:txBody>
          <a:bodyPr/>
          <a:lstStyle/>
          <a:p>
            <a:pPr marL="0" indent="0" eaLnBrk="1" hangingPunct="1">
              <a:defRPr/>
            </a:pPr>
            <a:r>
              <a:rPr lang="en-US" dirty="0">
                <a:latin typeface="Arial Narrow" charset="0"/>
              </a:rPr>
              <a:t>Consider the following when developing a plan for cleaning up vomit and </a:t>
            </a:r>
            <a:r>
              <a:rPr lang="en-US" dirty="0" smtClean="0">
                <a:latin typeface="Arial Narrow" charset="0"/>
              </a:rPr>
              <a:t>diarrhea</a:t>
            </a:r>
            <a:r>
              <a:rPr lang="en-US" dirty="0">
                <a:latin typeface="Arial Narrow" charset="0"/>
                <a:cs typeface="+mn-cs"/>
              </a:rPr>
              <a:t>:</a:t>
            </a:r>
            <a:endParaRPr lang="en-US" sz="1800" i="1" dirty="0" smtClean="0">
              <a:latin typeface="Arial Narrow" charset="0"/>
              <a:cs typeface="+mn-cs"/>
            </a:endParaRPr>
          </a:p>
          <a:p>
            <a:pPr lvl="1" eaLnBrk="1" hangingPunct="1">
              <a:defRPr/>
            </a:pPr>
            <a:r>
              <a:rPr lang="en-US" dirty="0" smtClean="0">
                <a:latin typeface="Arial Narrow" charset="0"/>
              </a:rPr>
              <a:t>How staff will be notified of the correct procedures for containing, cleaning, and disinfecting these substances</a:t>
            </a:r>
          </a:p>
          <a:p>
            <a:pPr lvl="1" eaLnBrk="1" hangingPunct="1">
              <a:defRPr/>
            </a:pPr>
            <a:r>
              <a:rPr lang="en-US" dirty="0" smtClean="0">
                <a:latin typeface="Arial Narrow" charset="0"/>
              </a:rPr>
              <a:t>How </a:t>
            </a:r>
            <a:r>
              <a:rPr lang="en-US" dirty="0">
                <a:latin typeface="Arial Narrow" charset="0"/>
              </a:rPr>
              <a:t>to segregate contaminated areas from other areas</a:t>
            </a:r>
          </a:p>
          <a:p>
            <a:pPr lvl="1" eaLnBrk="1" hangingPunct="1">
              <a:defRPr/>
            </a:pPr>
            <a:r>
              <a:rPr lang="en-US" dirty="0">
                <a:latin typeface="Arial Narrow" charset="0"/>
              </a:rPr>
              <a:t>When staff must be restricted from working with or around food or excluded from working in the operation</a:t>
            </a:r>
          </a:p>
          <a:p>
            <a:pPr lvl="1" eaLnBrk="1" hangingPunct="1">
              <a:defRPr/>
            </a:pPr>
            <a:r>
              <a:rPr lang="en-US" dirty="0">
                <a:latin typeface="Arial Narrow" charset="0"/>
              </a:rPr>
              <a:t>How sick customers will be quickly removed from the operation</a:t>
            </a:r>
          </a:p>
          <a:p>
            <a:pPr lvl="1" eaLnBrk="1" hangingPunct="1">
              <a:defRPr/>
            </a:pPr>
            <a:r>
              <a:rPr lang="en-US" dirty="0">
                <a:latin typeface="Arial Narrow" charset="0"/>
              </a:rPr>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10-13</a:t>
            </a:r>
          </a:p>
        </p:txBody>
      </p:sp>
      <p:sp>
        <p:nvSpPr>
          <p:cNvPr id="282628"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p>
        </p:txBody>
      </p:sp>
    </p:spTree>
    <p:extLst>
      <p:ext uri="{BB962C8B-B14F-4D97-AF65-F5344CB8AC3E}">
        <p14:creationId xmlns:p14="http://schemas.microsoft.com/office/powerpoint/2010/main" xmlns="" val="1315922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p:cNvSpPr>
            <a:spLocks noGrp="1" noChangeArrowheads="1"/>
          </p:cNvSpPr>
          <p:nvPr>
            <p:ph type="body" idx="1"/>
          </p:nvPr>
        </p:nvSpPr>
        <p:spPr>
          <a:xfrm>
            <a:off x="393192" y="1143000"/>
            <a:ext cx="5051425" cy="4229100"/>
          </a:xfrm>
        </p:spPr>
        <p:txBody>
          <a:bodyPr/>
          <a:lstStyle/>
          <a:p>
            <a:pPr marL="0" indent="0" eaLnBrk="1" hangingPunct="1">
              <a:defRPr/>
            </a:pPr>
            <a:r>
              <a:rPr lang="en-US" dirty="0" smtClean="0">
                <a:solidFill>
                  <a:srgbClr val="D22002"/>
                </a:solidFill>
                <a:latin typeface="Arial Narrow" charset="0"/>
                <a:cs typeface="+mn-cs"/>
              </a:rPr>
              <a:t>NEVER:</a:t>
            </a:r>
            <a:endParaRPr lang="en-US" dirty="0">
              <a:solidFill>
                <a:srgbClr val="D22002"/>
              </a:solidFill>
              <a:latin typeface="Arial Narrow" charset="0"/>
              <a:cs typeface="+mn-cs"/>
            </a:endParaRPr>
          </a:p>
          <a:p>
            <a:pPr lvl="1" eaLnBrk="1" hangingPunct="1">
              <a:defRPr/>
            </a:pPr>
            <a:r>
              <a:rPr lang="en-US" dirty="0">
                <a:latin typeface="Arial Narrow" charset="0"/>
              </a:rPr>
              <a:t>Dump mop water or other liquid waste into toilets or urinals</a:t>
            </a:r>
          </a:p>
          <a:p>
            <a:pPr lvl="1" eaLnBrk="1" hangingPunct="1">
              <a:defRPr/>
            </a:pPr>
            <a:r>
              <a:rPr lang="en-US" dirty="0">
                <a:latin typeface="Arial Narrow" charset="0"/>
              </a:rPr>
              <a:t>Clean tools in sinks used </a:t>
            </a:r>
            <a:r>
              <a:rPr lang="en-US" dirty="0" smtClean="0">
                <a:latin typeface="Arial Narrow" charset="0"/>
              </a:rPr>
              <a:t>for</a:t>
            </a:r>
            <a:endParaRPr lang="en-US" dirty="0">
              <a:latin typeface="Arial Narrow" charset="0"/>
            </a:endParaRPr>
          </a:p>
          <a:p>
            <a:pPr lvl="2" eaLnBrk="1" hangingPunct="1">
              <a:defRPr/>
            </a:pPr>
            <a:r>
              <a:rPr lang="en-US" dirty="0">
                <a:latin typeface="Arial Narrow" charset="0"/>
              </a:rPr>
              <a:t> Handwashing</a:t>
            </a:r>
          </a:p>
          <a:p>
            <a:pPr lvl="2" eaLnBrk="1" hangingPunct="1">
              <a:defRPr/>
            </a:pPr>
            <a:r>
              <a:rPr lang="en-US" dirty="0">
                <a:latin typeface="Arial Narrow" charset="0"/>
              </a:rPr>
              <a:t> Food prep</a:t>
            </a:r>
          </a:p>
          <a:p>
            <a:pPr lvl="2" eaLnBrk="1" hangingPunct="1">
              <a:defRPr/>
            </a:pPr>
            <a:r>
              <a:rPr lang="en-US" dirty="0">
                <a:latin typeface="Arial Narrow" charset="0"/>
              </a:rPr>
              <a:t> Dishwashing</a:t>
            </a:r>
          </a:p>
          <a:p>
            <a:pPr marL="1028700" lvl="2" indent="-342900" eaLnBrk="1" hangingPunct="1">
              <a:buFont typeface="Wingdings" charset="0"/>
              <a:buNone/>
              <a:defRPr/>
            </a:pPr>
            <a:endParaRPr lang="en-US" dirty="0">
              <a:latin typeface="Arial Narrow" charset="0"/>
            </a:endParaRPr>
          </a:p>
        </p:txBody>
      </p:sp>
      <p:pic>
        <p:nvPicPr>
          <p:cNvPr id="590850" name="Picture 4" descr="nra201_resize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21768" y="1243013"/>
            <a:ext cx="2103120" cy="1987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10-14</a:t>
            </a:r>
          </a:p>
        </p:txBody>
      </p:sp>
      <p:sp>
        <p:nvSpPr>
          <p:cNvPr id="28467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Cleaning and Sanitizing in the Operation</a:t>
            </a:r>
            <a:endParaRPr lang="en-US" i="1" dirty="0">
              <a:latin typeface="Arial Narrow" charset="0"/>
              <a:cs typeface="+mj-cs"/>
            </a:endParaRPr>
          </a:p>
        </p:txBody>
      </p:sp>
    </p:spTree>
    <p:extLst>
      <p:ext uri="{BB962C8B-B14F-4D97-AF65-F5344CB8AC3E}">
        <p14:creationId xmlns:p14="http://schemas.microsoft.com/office/powerpoint/2010/main" xmlns="" val="1020098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10-15</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1921652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781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A. </a:t>
            </a:r>
            <a:r>
              <a:rPr lang="en-US" sz="2400" b="1" dirty="0" smtClean="0">
                <a:latin typeface="+mj-lt"/>
              </a:rPr>
              <a:t>Yes</a:t>
            </a:r>
            <a:endParaRPr lang="en-US" sz="2400" b="1" dirty="0">
              <a:latin typeface="+mj-lt"/>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b="1" dirty="0">
                <a:latin typeface="+mj-lt"/>
              </a:rPr>
              <a:t>B. </a:t>
            </a:r>
            <a:r>
              <a:rPr lang="en-US" sz="2400" b="1" dirty="0" smtClean="0">
                <a:latin typeface="+mj-lt"/>
              </a:rPr>
              <a:t>No</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Should it be cleaned and sanitized?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5565"/>
            <a:ext cx="27432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721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are the steps for cleaning and sanitizing a prep table?</a:t>
            </a:r>
            <a:endParaRPr lang="en-US" dirty="0">
              <a:latin typeface="Arial Narrow" charset="0"/>
              <a:cs typeface="+mn-cs"/>
            </a:endParaRPr>
          </a:p>
          <a:p>
            <a:pPr marL="457200" lvl="1" indent="-457200">
              <a:buFont typeface="+mj-lt"/>
              <a:buAutoNum type="arabicPeriod"/>
            </a:pPr>
            <a:r>
              <a:rPr lang="en-US" dirty="0" smtClean="0">
                <a:latin typeface="Arial Narrow" charset="0"/>
              </a:rPr>
              <a:t>Scrape or remove food from the surface</a:t>
            </a:r>
            <a:endParaRPr lang="en-US" sz="2800" dirty="0"/>
          </a:p>
          <a:p>
            <a:pPr marL="457200" lvl="1" indent="-457200">
              <a:buFont typeface="+mj-lt"/>
              <a:buAutoNum type="arabicPeriod"/>
            </a:pPr>
            <a:r>
              <a:rPr lang="en-US" dirty="0" smtClean="0">
                <a:latin typeface="Arial Narrow" charset="0"/>
              </a:rPr>
              <a:t>Wash the surface</a:t>
            </a:r>
          </a:p>
          <a:p>
            <a:pPr marL="457200" lvl="1" indent="-457200">
              <a:buFont typeface="+mj-lt"/>
              <a:buAutoNum type="arabicPeriod"/>
            </a:pPr>
            <a:r>
              <a:rPr lang="en-US" dirty="0" smtClean="0">
                <a:latin typeface="Arial Narrow" charset="0"/>
              </a:rPr>
              <a:t>Rinse the surface</a:t>
            </a:r>
          </a:p>
          <a:p>
            <a:pPr marL="457200" lvl="1" indent="-457200">
              <a:buFont typeface="+mj-lt"/>
              <a:buAutoNum type="arabicPeriod"/>
            </a:pPr>
            <a:r>
              <a:rPr lang="en-US" dirty="0" smtClean="0">
                <a:latin typeface="Arial Narrow" charset="0"/>
              </a:rPr>
              <a:t>Sanitize the surface</a:t>
            </a:r>
          </a:p>
          <a:p>
            <a:pPr marL="457200" lvl="1" indent="-457200">
              <a:buFont typeface="+mj-lt"/>
              <a:buAutoNum type="arabicPeriod"/>
            </a:pPr>
            <a:r>
              <a:rPr lang="en-US" dirty="0" smtClean="0">
                <a:latin typeface="Arial Narrow" charset="0"/>
              </a:rPr>
              <a:t>Allow the surface to air-dry</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10-18</a:t>
            </a:r>
          </a:p>
        </p:txBody>
      </p:sp>
    </p:spTree>
    <p:extLst>
      <p:ext uri="{BB962C8B-B14F-4D97-AF65-F5344CB8AC3E}">
        <p14:creationId xmlns:p14="http://schemas.microsoft.com/office/powerpoint/2010/main" xmlns="" val="3582336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No</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Jorge has used the same knife and cutting board to prep tomatoes for over an hour.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8195"/>
            <a:ext cx="27432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3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xmlns="" val="1646116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No</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Bob finished trimming a roast and wants to use the same knife and cutting board to prep fish. Should he clean and sanitize them?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5565"/>
            <a:ext cx="27432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940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two methods can be used to sanitize surfaces?</a:t>
            </a:r>
            <a:endParaRPr lang="en-US" dirty="0">
              <a:latin typeface="Arial Narrow" charset="0"/>
              <a:cs typeface="+mn-cs"/>
            </a:endParaRPr>
          </a:p>
          <a:p>
            <a:pPr marL="457200" lvl="1" indent="-457200">
              <a:buFont typeface="+mj-lt"/>
              <a:buAutoNum type="arabicPeriod"/>
            </a:pPr>
            <a:r>
              <a:rPr lang="en-US" dirty="0" smtClean="0">
                <a:latin typeface="Arial Narrow" charset="0"/>
              </a:rPr>
              <a:t>Heat sanitizing</a:t>
            </a:r>
            <a:endParaRPr lang="en-US" sz="2800" dirty="0"/>
          </a:p>
          <a:p>
            <a:pPr marL="457200" lvl="1" indent="-457200">
              <a:buFont typeface="+mj-lt"/>
              <a:buAutoNum type="arabicPeriod"/>
            </a:pPr>
            <a:r>
              <a:rPr lang="en-US" dirty="0" smtClean="0">
                <a:latin typeface="Arial Narrow" charset="0"/>
              </a:rPr>
              <a:t>Chemical sanitizing</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10-21</a:t>
            </a:r>
          </a:p>
        </p:txBody>
      </p:sp>
    </p:spTree>
    <p:extLst>
      <p:ext uri="{BB962C8B-B14F-4D97-AF65-F5344CB8AC3E}">
        <p14:creationId xmlns:p14="http://schemas.microsoft.com/office/powerpoint/2010/main" xmlns="" val="17994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temperature must the water be when using heat sanitizing?</a:t>
            </a:r>
            <a:endParaRPr lang="en-US" dirty="0">
              <a:latin typeface="Arial Narrow" charset="0"/>
              <a:cs typeface="+mn-cs"/>
            </a:endParaRPr>
          </a:p>
          <a:p>
            <a:pPr lvl="1"/>
            <a:r>
              <a:rPr lang="en-US" dirty="0" smtClean="0">
                <a:latin typeface="Arial Narrow" charset="0"/>
              </a:rPr>
              <a:t>At least 171°F (77°C)</a:t>
            </a:r>
            <a:endParaRPr lang="en-US" sz="2800" dirty="0"/>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10-22</a:t>
            </a:r>
          </a:p>
        </p:txBody>
      </p:sp>
    </p:spTree>
    <p:extLst>
      <p:ext uri="{BB962C8B-B14F-4D97-AF65-F5344CB8AC3E}">
        <p14:creationId xmlns:p14="http://schemas.microsoft.com/office/powerpoint/2010/main" xmlns="" val="258684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factors influence the effectiveness of a sanitizer?</a:t>
            </a:r>
            <a:endParaRPr lang="en-US" dirty="0">
              <a:latin typeface="Arial Narrow" charset="0"/>
              <a:cs typeface="+mn-cs"/>
            </a:endParaRPr>
          </a:p>
          <a:p>
            <a:pPr lvl="1"/>
            <a:r>
              <a:rPr lang="en-US" dirty="0" smtClean="0">
                <a:latin typeface="Arial Narrow" charset="0"/>
              </a:rPr>
              <a:t>Concentration</a:t>
            </a:r>
            <a:endParaRPr lang="en-US" dirty="0">
              <a:latin typeface="Arial Narrow" charset="0"/>
            </a:endParaRPr>
          </a:p>
          <a:p>
            <a:pPr lvl="1"/>
            <a:r>
              <a:rPr lang="en-US" dirty="0">
                <a:latin typeface="Arial Narrow" charset="0"/>
              </a:rPr>
              <a:t>Water </a:t>
            </a:r>
            <a:r>
              <a:rPr lang="en-US" dirty="0" smtClean="0">
                <a:latin typeface="Arial Narrow" charset="0"/>
              </a:rPr>
              <a:t>temperature</a:t>
            </a:r>
          </a:p>
          <a:p>
            <a:pPr lvl="1"/>
            <a:r>
              <a:rPr lang="en-US" dirty="0" smtClean="0">
                <a:latin typeface="Arial Narrow" charset="0"/>
              </a:rPr>
              <a:t>Contact time</a:t>
            </a:r>
          </a:p>
          <a:p>
            <a:pPr lvl="1"/>
            <a:r>
              <a:rPr lang="en-US" dirty="0" smtClean="0">
                <a:latin typeface="Arial Narrow" charset="0"/>
              </a:rPr>
              <a:t>Water hardness</a:t>
            </a:r>
          </a:p>
          <a:p>
            <a:pPr lvl="1"/>
            <a:r>
              <a:rPr lang="en-US" dirty="0" smtClean="0">
                <a:latin typeface="Arial Narrow" charset="0"/>
              </a:rPr>
              <a:t>Water pH</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10-23</a:t>
            </a:r>
          </a:p>
        </p:txBody>
      </p:sp>
    </p:spTree>
    <p:extLst>
      <p:ext uri="{BB962C8B-B14F-4D97-AF65-F5344CB8AC3E}">
        <p14:creationId xmlns:p14="http://schemas.microsoft.com/office/powerpoint/2010/main" xmlns="" val="4033877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8339">
                                            <p:txEl>
                                              <p:pRg st="3" end="3"/>
                                            </p:txEl>
                                          </p:spTgt>
                                        </p:tgtEl>
                                        <p:attrNameLst>
                                          <p:attrName>style.visibility</p:attrName>
                                        </p:attrNameLst>
                                      </p:cBhvr>
                                      <p:to>
                                        <p:strVal val="visible"/>
                                      </p:to>
                                    </p:set>
                                    <p:animEffect transition="in" filter="fade">
                                      <p:cBhvr>
                                        <p:cTn id="17" dur="500"/>
                                        <p:tgtEl>
                                          <p:spTgt spid="23183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8339">
                                            <p:txEl>
                                              <p:pRg st="4" end="4"/>
                                            </p:txEl>
                                          </p:spTgt>
                                        </p:tgtEl>
                                        <p:attrNameLst>
                                          <p:attrName>style.visibility</p:attrName>
                                        </p:attrNameLst>
                                      </p:cBhvr>
                                      <p:to>
                                        <p:strVal val="visible"/>
                                      </p:to>
                                    </p:set>
                                    <p:animEffect transition="in" filter="fade">
                                      <p:cBhvr>
                                        <p:cTn id="22" dur="500"/>
                                        <p:tgtEl>
                                          <p:spTgt spid="2318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8339">
                                            <p:txEl>
                                              <p:pRg st="5" end="5"/>
                                            </p:txEl>
                                          </p:spTgt>
                                        </p:tgtEl>
                                        <p:attrNameLst>
                                          <p:attrName>style.visibility</p:attrName>
                                        </p:attrNameLst>
                                      </p:cBhvr>
                                      <p:to>
                                        <p:strVal val="visible"/>
                                      </p:to>
                                    </p:set>
                                    <p:animEffect transition="in" filter="fade">
                                      <p:cBhvr>
                                        <p:cTn id="27" dur="500"/>
                                        <p:tgtEl>
                                          <p:spTgt spid="231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What should the temperature be for the final sanitizing rinse in a dishwashing machine?</a:t>
            </a:r>
            <a:endParaRPr lang="en-US" dirty="0">
              <a:latin typeface="Arial Narrow" charset="0"/>
              <a:cs typeface="+mn-cs"/>
            </a:endParaRPr>
          </a:p>
          <a:p>
            <a:pPr lvl="1"/>
            <a:r>
              <a:rPr lang="en-US" dirty="0" smtClean="0">
                <a:latin typeface="Arial Narrow" charset="0"/>
              </a:rPr>
              <a:t>At least 180°F (82°C)</a:t>
            </a:r>
          </a:p>
          <a:p>
            <a:pPr lvl="1"/>
            <a:r>
              <a:rPr lang="en-US" dirty="0" smtClean="0">
                <a:latin typeface="Arial Narrow" charset="0"/>
              </a:rPr>
              <a:t>At least 165</a:t>
            </a:r>
            <a:r>
              <a:rPr lang="en-US" dirty="0">
                <a:latin typeface="Arial Narrow" charset="0"/>
              </a:rPr>
              <a:t>°</a:t>
            </a:r>
            <a:r>
              <a:rPr lang="en-US" dirty="0" smtClean="0">
                <a:latin typeface="Arial Narrow" charset="0"/>
              </a:rPr>
              <a:t>F </a:t>
            </a:r>
            <a:r>
              <a:rPr lang="en-US" dirty="0">
                <a:latin typeface="Arial Narrow" charset="0"/>
              </a:rPr>
              <a:t>(</a:t>
            </a:r>
            <a:r>
              <a:rPr lang="en-US" dirty="0" smtClean="0">
                <a:latin typeface="Arial Narrow" charset="0"/>
              </a:rPr>
              <a:t>74</a:t>
            </a:r>
            <a:r>
              <a:rPr lang="en-US" dirty="0">
                <a:latin typeface="Arial Narrow" charset="0"/>
              </a:rPr>
              <a:t>°</a:t>
            </a:r>
            <a:r>
              <a:rPr lang="en-US" dirty="0" smtClean="0">
                <a:latin typeface="Arial Narrow" charset="0"/>
              </a:rPr>
              <a:t>C</a:t>
            </a:r>
            <a:r>
              <a:rPr lang="en-US" dirty="0">
                <a:latin typeface="Arial Narrow" charset="0"/>
              </a:rPr>
              <a:t>) for stationary rack single-temperature machines</a:t>
            </a: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10-24</a:t>
            </a:r>
          </a:p>
        </p:txBody>
      </p:sp>
    </p:spTree>
    <p:extLst>
      <p:ext uri="{BB962C8B-B14F-4D97-AF65-F5344CB8AC3E}">
        <p14:creationId xmlns:p14="http://schemas.microsoft.com/office/powerpoint/2010/main" xmlns="" val="296641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8339">
                                            <p:txEl>
                                              <p:pRg st="2" end="2"/>
                                            </p:txEl>
                                          </p:spTgt>
                                        </p:tgtEl>
                                        <p:attrNameLst>
                                          <p:attrName>style.visibility</p:attrName>
                                        </p:attrNameLst>
                                      </p:cBhvr>
                                      <p:to>
                                        <p:strVal val="visible"/>
                                      </p:to>
                                    </p:set>
                                    <p:animEffect transition="in" filter="fade">
                                      <p:cBhvr>
                                        <p:cTn id="12"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a:t>
            </a:r>
            <a:r>
              <a:rPr lang="en-US" sz="2400" dirty="0" smtClean="0">
                <a:latin typeface="+mj-lt"/>
                <a:ea typeface="+mn-ea"/>
                <a:cs typeface="+mn-cs"/>
              </a:rPr>
              <a:t>Yes</a:t>
            </a:r>
            <a:endParaRPr lang="en-US" sz="2400" dirty="0">
              <a:latin typeface="+mj-lt"/>
              <a:ea typeface="+mn-ea"/>
              <a:cs typeface="+mn-cs"/>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a:t>
            </a:r>
            <a:r>
              <a:rPr lang="en-US" sz="2400" dirty="0" smtClean="0">
                <a:latin typeface="+mj-lt"/>
                <a:ea typeface="+mn-ea"/>
                <a:cs typeface="+mn-cs"/>
              </a:rPr>
              <a:t>No</a:t>
            </a:r>
            <a:endParaRPr lang="en-US" sz="2400" dirty="0">
              <a:latin typeface="+mj-lt"/>
              <a:ea typeface="+mn-ea"/>
              <a:cs typeface="+mn-cs"/>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Are these stored correctly?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126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400050" y="1285875"/>
            <a:ext cx="8307388" cy="4953000"/>
          </a:xfrm>
          <a:noFill/>
          <a:ln/>
        </p:spPr>
        <p:txBody>
          <a:bodyPr/>
          <a:lstStyle/>
          <a:p>
            <a:pPr marL="0" indent="0"/>
            <a:r>
              <a:rPr lang="en-US" dirty="0" smtClean="0">
                <a:latin typeface="Arial Narrow" charset="0"/>
                <a:cs typeface="+mn-cs"/>
              </a:rPr>
              <a:t>How should chemicals be stored?</a:t>
            </a:r>
            <a:endParaRPr lang="en-US" dirty="0">
              <a:latin typeface="Arial Narrow" charset="0"/>
              <a:cs typeface="+mn-cs"/>
            </a:endParaRPr>
          </a:p>
          <a:p>
            <a:pPr lvl="1"/>
            <a:r>
              <a:rPr lang="en-US" dirty="0" smtClean="0">
                <a:latin typeface="Arial Narrow" charset="0"/>
              </a:rPr>
              <a:t>In their original containers</a:t>
            </a:r>
          </a:p>
          <a:p>
            <a:pPr lvl="1"/>
            <a:r>
              <a:rPr lang="en-US" dirty="0" smtClean="0">
                <a:latin typeface="Arial Narrow" charset="0"/>
              </a:rPr>
              <a:t>Away from food and prep areas</a:t>
            </a:r>
          </a:p>
          <a:p>
            <a:pPr lvl="1"/>
            <a:r>
              <a:rPr lang="en-US" dirty="0" smtClean="0">
                <a:latin typeface="Arial Narrow" charset="0"/>
              </a:rPr>
              <a:t>Separated by spacing or partitioning</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10-26</a:t>
            </a:r>
          </a:p>
        </p:txBody>
      </p:sp>
    </p:spTree>
    <p:extLst>
      <p:ext uri="{BB962C8B-B14F-4D97-AF65-F5344CB8AC3E}">
        <p14:creationId xmlns:p14="http://schemas.microsoft.com/office/powerpoint/2010/main" xmlns="" val="8484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10-3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171378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endParaRPr lang="en-US" sz="2000" dirty="0" smtClean="0">
              <a:cs typeface="+mn-cs"/>
            </a:endParaRPr>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10-4</a:t>
            </a:r>
          </a:p>
        </p:txBody>
      </p:sp>
      <p:graphicFrame>
        <p:nvGraphicFramePr>
          <p:cNvPr id="7" name="Group 3"/>
          <p:cNvGraphicFramePr>
            <a:graphicFrameLocks/>
          </p:cNvGraphicFramePr>
          <p:nvPr>
            <p:extLst>
              <p:ext uri="{D42A27DB-BD31-4B8C-83A1-F6EECF244321}">
                <p14:modId xmlns:p14="http://schemas.microsoft.com/office/powerpoint/2010/main" xmlns="" val="4167406901"/>
              </p:ext>
            </p:extLst>
          </p:nvPr>
        </p:nvGraphicFramePr>
        <p:xfrm>
          <a:off x="396875" y="1143000"/>
          <a:ext cx="8228013" cy="2384136"/>
        </p:xfrm>
        <a:graphic>
          <a:graphicData uri="http://schemas.openxmlformats.org/drawingml/2006/table">
            <a:tbl>
              <a:tblPr/>
              <a:tblGrid>
                <a:gridCol w="2854568"/>
                <a:gridCol w="2630774"/>
                <a:gridCol w="2742671"/>
              </a:tblGrid>
              <a:tr h="356990">
                <a:tc gridSpan="3">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Chlorine</a:t>
                      </a: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100°F (38°C)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75°F (24°C)</a:t>
                      </a:r>
                    </a:p>
                  </a:txBody>
                  <a:tcPr marT="45730" marB="45730" horzOverflow="overflow">
                    <a:lnL cap="flat">
                      <a:noFill/>
                    </a:lnL>
                    <a:lnR w="381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10</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8</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Arial Narrow"/>
                        <a:cs typeface="Arial Narrow"/>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50–99 ppm</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75000"/>
                        <a:buFont typeface="Arial"/>
                        <a:buNone/>
                        <a:tabLst/>
                        <a:defRPr/>
                      </a:pPr>
                      <a:r>
                        <a:rPr lang="en-US" sz="1800" b="0" i="0" kern="1200" dirty="0" smtClean="0">
                          <a:solidFill>
                            <a:srgbClr val="231F20"/>
                          </a:solidFill>
                          <a:latin typeface="Times New Roman"/>
                          <a:ea typeface="+mn-ea"/>
                          <a:cs typeface="Times New Roman"/>
                        </a:rPr>
                        <a:t>≥</a:t>
                      </a:r>
                      <a:r>
                        <a:rPr kumimoji="0" lang="en-US" sz="1800" b="0" i="0" u="none" strike="noStrike" cap="none" normalizeH="0" baseline="0" dirty="0" smtClean="0">
                          <a:ln>
                            <a:noFill/>
                          </a:ln>
                          <a:solidFill>
                            <a:schemeClr val="tx1"/>
                          </a:solidFill>
                          <a:effectLst/>
                          <a:latin typeface="Arial Narrow"/>
                          <a:cs typeface="Arial Narrow"/>
                        </a:rPr>
                        <a:t>7 sec</a:t>
                      </a:r>
                    </a:p>
                  </a:txBody>
                  <a:tcPr marT="45730" marB="45730" horzOverflow="overflow">
                    <a:lnL cap="flat">
                      <a:noFill/>
                    </a:lnL>
                    <a:lnR w="381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4285338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p:cNvGraphicFramePr>
          <p:nvPr>
            <p:extLst>
              <p:ext uri="{D42A27DB-BD31-4B8C-83A1-F6EECF244321}">
                <p14:modId xmlns:p14="http://schemas.microsoft.com/office/powerpoint/2010/main" xmlns="" val="1466548174"/>
              </p:ext>
            </p:extLst>
          </p:nvPr>
        </p:nvGraphicFramePr>
        <p:xfrm>
          <a:off x="396874" y="1143000"/>
          <a:ext cx="8228013" cy="3363450"/>
        </p:xfrm>
        <a:graphic>
          <a:graphicData uri="http://schemas.openxmlformats.org/drawingml/2006/table">
            <a:tbl>
              <a:tblPr/>
              <a:tblGrid>
                <a:gridCol w="2865517"/>
                <a:gridCol w="2619825"/>
                <a:gridCol w="2742671"/>
              </a:tblGrid>
              <a:tr h="356990">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Iodine</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Quats</a:t>
                      </a:r>
                      <a:endParaRPr lang="en-US" sz="2000" b="1" dirty="0" smtClean="0">
                        <a:solidFill>
                          <a:srgbClr val="005CAB"/>
                        </a:solidFill>
                        <a:latin typeface="+mj-lt"/>
                        <a:ea typeface="+mn-ea"/>
                        <a:cs typeface="+mn-cs"/>
                      </a:endParaRPr>
                    </a:p>
                  </a:txBody>
                  <a:tcPr marT="45730" marB="45730" horzOverflow="overflow">
                    <a:lnL cap="flat">
                      <a:noFill/>
                    </a:lnL>
                    <a:lnR w="12700" cap="flat" cmpd="sng" algn="ctr">
                      <a:no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685">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temperature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68°F (20°C)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Arial Narrow"/>
                          <a:ea typeface="+mn-ea"/>
                          <a:cs typeface="Arial Narrow"/>
                        </a:rPr>
                        <a:t>75°F (24°C)</a:t>
                      </a:r>
                    </a:p>
                  </a:txBody>
                  <a:tcPr marT="45730" marB="45730" horzOverflow="overflow">
                    <a:lnL cap="flat">
                      <a:noFill/>
                    </a:lnL>
                    <a:lnR w="12700" cap="flat" cmpd="sng" algn="ctr">
                      <a:no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1" i="0" kern="1200" dirty="0" smtClean="0">
                          <a:solidFill>
                            <a:schemeClr val="tx1"/>
                          </a:solidFill>
                          <a:latin typeface="Arial Narrow"/>
                          <a:ea typeface="+mn-ea"/>
                          <a:cs typeface="Arial Narrow"/>
                        </a:rPr>
                        <a:t>Water pH</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 </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Water hardness</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500 ppm or </a:t>
                      </a:r>
                      <a:r>
                        <a:rPr kumimoji="0" lang="en-US" sz="1800" b="0" i="0" u="none" strike="noStrike" kern="1200" cap="none" normalizeH="0" baseline="0" dirty="0" smtClean="0">
                          <a:ln>
                            <a:noFill/>
                          </a:ln>
                          <a:solidFill>
                            <a:schemeClr val="tx1"/>
                          </a:solidFill>
                          <a:effectLst/>
                          <a:latin typeface="Arial Narrow"/>
                          <a:ea typeface="+mn-ea"/>
                          <a:cs typeface="Arial Narrow"/>
                        </a:rPr>
                        <a:t>a</a:t>
                      </a:r>
                      <a:r>
                        <a:rPr kumimoji="0" lang="en-US" sz="1800" b="0" i="0" u="none" strike="noStrike" cap="none" normalizeH="0" baseline="0" dirty="0" smtClean="0">
                          <a:ln>
                            <a:noFill/>
                          </a:ln>
                          <a:solidFill>
                            <a:schemeClr val="tx1"/>
                          </a:solidFill>
                          <a:effectLst/>
                          <a:latin typeface="Arial Narrow"/>
                          <a:cs typeface="Arial Narrow"/>
                        </a:rPr>
                        <a:t>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5102">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1" i="0" kern="1200" dirty="0" smtClean="0">
                          <a:solidFill>
                            <a:schemeClr val="tx1"/>
                          </a:solidFill>
                          <a:latin typeface="Arial Narrow"/>
                          <a:ea typeface="+mn-ea"/>
                          <a:cs typeface="Arial Narrow"/>
                        </a:rPr>
                        <a:t>Sanitizer concentration range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lang="en-US" sz="1800" b="0" i="0" kern="1200" dirty="0" smtClean="0">
                          <a:solidFill>
                            <a:srgbClr val="231F20"/>
                          </a:solidFill>
                          <a:latin typeface="Arial Narrow"/>
                          <a:ea typeface="+mn-ea"/>
                          <a:cs typeface="Arial Narrow"/>
                        </a:rPr>
                        <a:t>12.5–25 ppm</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100000"/>
                        <a:buFont typeface="Arial"/>
                        <a:buNone/>
                        <a:tabLst/>
                        <a:defRPr/>
                      </a:pPr>
                      <a:r>
                        <a:rPr kumimoji="0" lang="en-US" sz="1800" b="0" i="0" u="none" strike="noStrike" cap="none" normalizeH="0" baseline="0" dirty="0" smtClean="0">
                          <a:ln>
                            <a:noFill/>
                          </a:ln>
                          <a:solidFill>
                            <a:schemeClr val="tx1"/>
                          </a:solidFill>
                          <a:effectLst/>
                          <a:latin typeface="Arial Narrow"/>
                          <a:cs typeface="Arial Narrow"/>
                        </a:rPr>
                        <a:t>As per manufacturer’s recommendations</a:t>
                      </a:r>
                      <a:endParaRPr lang="en-US" sz="1800" b="0"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4155">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1" i="0" kern="1200" dirty="0" smtClean="0">
                          <a:solidFill>
                            <a:schemeClr val="tx1"/>
                          </a:solidFill>
                          <a:latin typeface="Arial Narrow"/>
                          <a:ea typeface="+mn-ea"/>
                          <a:cs typeface="Arial Narrow"/>
                        </a:rPr>
                        <a:t>Sanitizer</a:t>
                      </a:r>
                      <a:r>
                        <a:rPr lang="en-US" sz="1800" b="1" i="0" kern="1200" baseline="0" dirty="0" smtClean="0">
                          <a:solidFill>
                            <a:schemeClr val="tx1"/>
                          </a:solidFill>
                          <a:latin typeface="Arial Narrow"/>
                          <a:ea typeface="+mn-ea"/>
                          <a:cs typeface="Arial Narrow"/>
                        </a:rPr>
                        <a:t> contact time</a:t>
                      </a:r>
                      <a:endParaRPr lang="en-US" sz="1800" b="1" i="0" kern="1200" dirty="0" smtClean="0">
                        <a:solidFill>
                          <a:srgbClr val="231F20"/>
                        </a:solidFill>
                        <a:latin typeface="Arial Narrow"/>
                        <a:ea typeface="+mn-ea"/>
                        <a:cs typeface="Arial Narrow"/>
                      </a:endParaRP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ts val="0"/>
                        </a:spcBef>
                        <a:spcAft>
                          <a:spcPct val="0"/>
                        </a:spcAft>
                        <a:buClr>
                          <a:schemeClr val="accent1"/>
                        </a:buClr>
                        <a:buSzPct val="75000"/>
                        <a:buFont typeface="Wingdings" pitchFamily="2" charset="2"/>
                        <a:buNone/>
                        <a:tabLst/>
                        <a:defRPr/>
                      </a:pPr>
                      <a:r>
                        <a:rPr lang="en-US" sz="1800" b="0" i="0" kern="1200" dirty="0" smtClean="0">
                          <a:solidFill>
                            <a:srgbClr val="231F20"/>
                          </a:solidFill>
                          <a:latin typeface="Times New Roman"/>
                          <a:ea typeface="+mn-ea"/>
                          <a:cs typeface="Times New Roman"/>
                        </a:rPr>
                        <a:t>≥</a:t>
                      </a:r>
                      <a:r>
                        <a:rPr lang="en-US" sz="1800" b="0" i="0" kern="1200" dirty="0" smtClean="0">
                          <a:solidFill>
                            <a:srgbClr val="231F20"/>
                          </a:solidFill>
                          <a:latin typeface="Arial Narrow"/>
                          <a:ea typeface="+mn-ea"/>
                          <a:cs typeface="Arial Narrow"/>
                        </a:rPr>
                        <a:t>30 sec</a:t>
                      </a:r>
                    </a:p>
                  </a:txBody>
                  <a:tcPr marT="45730" marB="45730" horzOverflow="overflow">
                    <a:lnL cap="flat">
                      <a:noFill/>
                    </a:lnL>
                    <a:lnR w="12700" cap="flat" cmpd="sng" algn="ctr">
                      <a:no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192" y="158750"/>
            <a:ext cx="8307388" cy="519112"/>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latin typeface="Arial Narrow" charset="0"/>
                <a:cs typeface="+mj-cs"/>
              </a:rPr>
              <a:t>Guidelines for the Effective Use of Sanitizers</a:t>
            </a:r>
            <a:endParaRPr lang="en-US" dirty="0">
              <a:latin typeface="Arial Narrow" charset="0"/>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10-5</a:t>
            </a:r>
          </a:p>
        </p:txBody>
      </p:sp>
    </p:spTree>
    <p:extLst>
      <p:ext uri="{BB962C8B-B14F-4D97-AF65-F5344CB8AC3E}">
        <p14:creationId xmlns:p14="http://schemas.microsoft.com/office/powerpoint/2010/main" xmlns="" val="178070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192" y="1143000"/>
            <a:ext cx="82407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spcBef>
                <a:spcPct val="30000"/>
              </a:spcBef>
              <a:defRPr/>
            </a:pPr>
            <a:r>
              <a:rPr lang="en-US" sz="2400" dirty="0" smtClean="0">
                <a:solidFill>
                  <a:srgbClr val="005CAB"/>
                </a:solidFill>
                <a:latin typeface="+mj-lt"/>
                <a:ea typeface="+mn-ea"/>
                <a:cs typeface="+mn-cs"/>
              </a:rPr>
              <a:t>How to clean and sanitize:</a:t>
            </a:r>
            <a:r>
              <a:rPr lang="en-US" sz="2400" dirty="0" smtClean="0">
                <a:solidFill>
                  <a:srgbClr val="000000"/>
                </a:solidFill>
                <a:ea typeface="+mn-ea"/>
                <a:cs typeface="Times New Roman" pitchFamily="18" charset="0"/>
              </a:rPr>
              <a:t>      </a:t>
            </a:r>
          </a:p>
        </p:txBody>
      </p:sp>
      <p:sp>
        <p:nvSpPr>
          <p:cNvPr id="268291" name="Text Box 3"/>
          <p:cNvSpPr txBox="1">
            <a:spLocks noChangeArrowheads="1"/>
          </p:cNvSpPr>
          <p:nvPr/>
        </p:nvSpPr>
        <p:spPr bwMode="auto">
          <a:xfrm>
            <a:off x="1400175" y="3115621"/>
            <a:ext cx="1968500" cy="95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a:defRPr/>
            </a:pPr>
            <a:r>
              <a:rPr lang="en-US" sz="1800" spc="-40" dirty="0" smtClean="0">
                <a:solidFill>
                  <a:schemeClr val="accent3"/>
                </a:solidFill>
                <a:latin typeface="+mj-lt"/>
                <a:cs typeface="+mn-cs"/>
              </a:rPr>
              <a:t>Scrape or remove food bits from </a:t>
            </a:r>
            <a:br>
              <a:rPr lang="en-US" sz="1800" spc="-40" dirty="0" smtClean="0">
                <a:solidFill>
                  <a:schemeClr val="accent3"/>
                </a:solidFill>
                <a:latin typeface="+mj-lt"/>
                <a:cs typeface="+mn-cs"/>
              </a:rPr>
            </a:br>
            <a:r>
              <a:rPr lang="en-US" sz="1800" spc="-40" dirty="0" smtClean="0">
                <a:solidFill>
                  <a:schemeClr val="accent3"/>
                </a:solidFill>
                <a:latin typeface="+mj-lt"/>
                <a:cs typeface="+mn-cs"/>
              </a:rPr>
              <a:t>the surface </a:t>
            </a:r>
            <a:endParaRPr lang="en-US" sz="1800" spc="-40" dirty="0" smtClean="0">
              <a:solidFill>
                <a:schemeClr val="accent3"/>
              </a:solidFill>
              <a:latin typeface="+mj-lt"/>
              <a:cs typeface="Times New Roman" charset="0"/>
            </a:endParaRPr>
          </a:p>
        </p:txBody>
      </p:sp>
      <p:sp>
        <p:nvSpPr>
          <p:cNvPr id="268292" name="Text Box 4"/>
          <p:cNvSpPr txBox="1">
            <a:spLocks noChangeArrowheads="1"/>
          </p:cNvSpPr>
          <p:nvPr/>
        </p:nvSpPr>
        <p:spPr bwMode="auto">
          <a:xfrm>
            <a:off x="5792788" y="3115621"/>
            <a:ext cx="2216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3"/>
              <a:defRPr/>
            </a:pPr>
            <a:r>
              <a:rPr lang="en-US" sz="1800" dirty="0" smtClean="0">
                <a:solidFill>
                  <a:schemeClr val="accent3"/>
                </a:solidFill>
                <a:latin typeface="+mj-lt"/>
                <a:cs typeface="+mn-cs"/>
              </a:rPr>
              <a:t>Rinse the surface </a:t>
            </a:r>
            <a:endParaRPr lang="en-US" sz="1800" dirty="0" smtClean="0">
              <a:solidFill>
                <a:schemeClr val="accent3"/>
              </a:solidFill>
              <a:latin typeface="+mj-lt"/>
              <a:cs typeface="Times New Roman" charset="0"/>
            </a:endParaRPr>
          </a:p>
        </p:txBody>
      </p:sp>
      <p:sp>
        <p:nvSpPr>
          <p:cNvPr id="268293" name="Text Box 5"/>
          <p:cNvSpPr txBox="1">
            <a:spLocks noChangeArrowheads="1"/>
          </p:cNvSpPr>
          <p:nvPr/>
        </p:nvSpPr>
        <p:spPr bwMode="auto">
          <a:xfrm>
            <a:off x="2488673" y="5289793"/>
            <a:ext cx="19685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4"/>
              <a:defRPr/>
            </a:pPr>
            <a:r>
              <a:rPr lang="en-US" sz="1800" dirty="0" smtClean="0">
                <a:solidFill>
                  <a:schemeClr val="accent3"/>
                </a:solidFill>
                <a:latin typeface="+mj-lt"/>
                <a:cs typeface="+mn-cs"/>
              </a:rPr>
              <a:t>Sanitize the surface </a:t>
            </a:r>
            <a:endParaRPr lang="en-US" sz="1800" dirty="0" smtClean="0">
              <a:solidFill>
                <a:schemeClr val="accent3"/>
              </a:solidFill>
              <a:latin typeface="+mj-lt"/>
              <a:cs typeface="Times New Roman" charset="0"/>
            </a:endParaRPr>
          </a:p>
        </p:txBody>
      </p:sp>
      <p:sp>
        <p:nvSpPr>
          <p:cNvPr id="268294" name="Text Box 6"/>
          <p:cNvSpPr txBox="1">
            <a:spLocks noChangeArrowheads="1"/>
          </p:cNvSpPr>
          <p:nvPr/>
        </p:nvSpPr>
        <p:spPr bwMode="auto">
          <a:xfrm>
            <a:off x="4690422" y="5289793"/>
            <a:ext cx="221044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5"/>
              <a:defRPr/>
            </a:pPr>
            <a:r>
              <a:rPr lang="en-US" sz="1800" dirty="0" smtClean="0">
                <a:solidFill>
                  <a:schemeClr val="accent3"/>
                </a:solidFill>
                <a:latin typeface="+mj-lt"/>
                <a:cs typeface="+mn-cs"/>
              </a:rPr>
              <a:t>Allow the surface to air-dry</a:t>
            </a:r>
            <a:endParaRPr lang="en-US" sz="1800" dirty="0" smtClean="0">
              <a:solidFill>
                <a:schemeClr val="accent3"/>
              </a:solidFill>
              <a:latin typeface="+mj-lt"/>
              <a:cs typeface="Times New Roman" charset="0"/>
            </a:endParaRPr>
          </a:p>
        </p:txBody>
      </p:sp>
      <p:sp>
        <p:nvSpPr>
          <p:cNvPr id="26829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68296" name="Text Box 8"/>
          <p:cNvSpPr txBox="1">
            <a:spLocks noChangeArrowheads="1"/>
          </p:cNvSpPr>
          <p:nvPr/>
        </p:nvSpPr>
        <p:spPr bwMode="auto">
          <a:xfrm>
            <a:off x="3603625" y="3115621"/>
            <a:ext cx="21891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a:spcBef>
                <a:spcPts val="0"/>
              </a:spcBef>
              <a:buFont typeface="+mj-lt"/>
              <a:buAutoNum type="arabicPeriod" startAt="2"/>
              <a:defRPr/>
            </a:pPr>
            <a:r>
              <a:rPr lang="en-US" sz="1800" dirty="0" smtClean="0">
                <a:solidFill>
                  <a:schemeClr val="accent3"/>
                </a:solidFill>
                <a:latin typeface="+mj-lt"/>
                <a:cs typeface="+mn-cs"/>
              </a:rPr>
              <a:t>Wash the surface </a:t>
            </a:r>
            <a:endParaRPr lang="en-US" sz="1800" dirty="0" smtClean="0">
              <a:solidFill>
                <a:schemeClr val="accent3"/>
              </a:solidFill>
              <a:latin typeface="+mj-lt"/>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10-6</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3625" y="2080975"/>
            <a:ext cx="1958974" cy="1023700"/>
          </a:xfrm>
          <a:prstGeom prst="rect">
            <a:avLst/>
          </a:prstGeom>
        </p:spPr>
      </p:pic>
      <p:pic>
        <p:nvPicPr>
          <p:cNvPr id="16" name="Picture 15" descr="6e_c10_04_cleanup_0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9700" y="2080975"/>
            <a:ext cx="1958975" cy="10237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92788" y="2081788"/>
            <a:ext cx="1958975" cy="102207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93824" y="4253700"/>
            <a:ext cx="1955573" cy="1023700"/>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98198" y="4253700"/>
            <a:ext cx="1958974" cy="1023700"/>
          </a:xfrm>
          <a:prstGeom prst="rect">
            <a:avLst/>
          </a:prstGeom>
        </p:spPr>
      </p:pic>
    </p:spTree>
    <p:extLst>
      <p:ext uri="{BB962C8B-B14F-4D97-AF65-F5344CB8AC3E}">
        <p14:creationId xmlns:p14="http://schemas.microsoft.com/office/powerpoint/2010/main" xmlns="" val="150933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body" idx="1"/>
          </p:nvPr>
        </p:nvSpPr>
        <p:spPr>
          <a:xfrm>
            <a:off x="393192" y="1143000"/>
            <a:ext cx="5871003" cy="3565525"/>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a:t>
            </a:r>
            <a:r>
              <a:rPr lang="en-US" dirty="0">
                <a:latin typeface="Arial Narrow" charset="0"/>
                <a:cs typeface="+mn-cs"/>
              </a:rPr>
              <a:t>e</a:t>
            </a:r>
            <a:r>
              <a:rPr lang="en-US" dirty="0" smtClean="0">
                <a:latin typeface="Arial Narrow" charset="0"/>
                <a:cs typeface="+mn-cs"/>
              </a:rPr>
              <a:t>quipment</a:t>
            </a:r>
            <a:r>
              <a:rPr lang="en-US" dirty="0">
                <a:latin typeface="Arial Narrow" charset="0"/>
                <a:cs typeface="+mn-cs"/>
              </a:rPr>
              <a:t>: </a:t>
            </a:r>
          </a:p>
          <a:p>
            <a:pPr lvl="1" eaLnBrk="1" hangingPunct="1">
              <a:defRPr/>
            </a:pPr>
            <a:r>
              <a:rPr lang="en-US" dirty="0">
                <a:latin typeface="Arial Narrow" charset="0"/>
              </a:rPr>
              <a:t>Unplug the equipment</a:t>
            </a:r>
          </a:p>
          <a:p>
            <a:pPr lvl="1" eaLnBrk="1" hangingPunct="1">
              <a:defRPr/>
            </a:pPr>
            <a:r>
              <a:rPr lang="en-US" dirty="0">
                <a:latin typeface="Arial Narrow" charset="0"/>
              </a:rPr>
              <a:t>Take the removable parts off the equipment</a:t>
            </a:r>
          </a:p>
          <a:p>
            <a:pPr lvl="2" eaLnBrk="1" hangingPunct="1">
              <a:defRPr/>
            </a:pPr>
            <a:r>
              <a:rPr lang="en-US" dirty="0">
                <a:latin typeface="Arial Narrow" charset="0"/>
              </a:rPr>
              <a:t>Wash, rinse, and sanitize them by hand or run the parts through a dishwasher if allowed</a:t>
            </a:r>
          </a:p>
          <a:p>
            <a:pPr lvl="1" eaLnBrk="1" hangingPunct="1">
              <a:defRPr/>
            </a:pPr>
            <a:r>
              <a:rPr lang="en-US" dirty="0">
                <a:latin typeface="Arial Narrow" charset="0"/>
              </a:rPr>
              <a:t>Scrape or remove food from the equipment surfaces</a:t>
            </a:r>
          </a:p>
          <a:p>
            <a:pPr lvl="1" eaLnBrk="1" hangingPunct="1">
              <a:defRPr/>
            </a:pPr>
            <a:r>
              <a:rPr lang="en-US" dirty="0">
                <a:latin typeface="Arial Narrow" charset="0"/>
              </a:rPr>
              <a:t>Wash the equipment surfaces</a:t>
            </a:r>
          </a:p>
        </p:txBody>
      </p:sp>
      <p:sp>
        <p:nvSpPr>
          <p:cNvPr id="27033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10-7</a:t>
            </a:r>
          </a:p>
        </p:txBody>
      </p:sp>
      <p:pic>
        <p:nvPicPr>
          <p:cNvPr id="2" name="Picture 1" descr="6e_c10_05_cleaningslicer_r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86083"/>
          </a:xfrm>
          <a:prstGeom prst="rect">
            <a:avLst/>
          </a:prstGeom>
        </p:spPr>
      </p:pic>
    </p:spTree>
    <p:extLst>
      <p:ext uri="{BB962C8B-B14F-4D97-AF65-F5344CB8AC3E}">
        <p14:creationId xmlns:p14="http://schemas.microsoft.com/office/powerpoint/2010/main" xmlns="" val="4137824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a:xfrm>
            <a:off x="393192" y="1143000"/>
            <a:ext cx="5871003" cy="3535044"/>
          </a:xfrm>
        </p:spPr>
        <p:txBody>
          <a:bodyPr/>
          <a:lstStyle/>
          <a:p>
            <a:pPr marL="0" indent="0" eaLnBrk="1" hangingPunct="1">
              <a:defRPr/>
            </a:pPr>
            <a:r>
              <a:rPr lang="en-US" dirty="0">
                <a:latin typeface="Arial Narrow" charset="0"/>
                <a:cs typeface="+mn-cs"/>
              </a:rPr>
              <a:t>Cleaning and </a:t>
            </a:r>
            <a:r>
              <a:rPr lang="en-US" dirty="0" smtClean="0">
                <a:latin typeface="Arial Narrow" charset="0"/>
                <a:cs typeface="+mn-cs"/>
              </a:rPr>
              <a:t>sanitizing stationary equipment</a:t>
            </a:r>
            <a:r>
              <a:rPr lang="en-US" dirty="0">
                <a:latin typeface="Arial Narrow" charset="0"/>
                <a:cs typeface="+mn-cs"/>
              </a:rPr>
              <a:t>: </a:t>
            </a:r>
            <a:endParaRPr lang="en-US" sz="1800" i="1" dirty="0">
              <a:latin typeface="Arial Narrow" charset="0"/>
              <a:cs typeface="+mn-cs"/>
            </a:endParaRPr>
          </a:p>
          <a:p>
            <a:pPr lvl="1" eaLnBrk="1" hangingPunct="1">
              <a:defRPr/>
            </a:pPr>
            <a:r>
              <a:rPr lang="en-US" dirty="0">
                <a:latin typeface="Arial Narrow" charset="0"/>
              </a:rPr>
              <a:t>Rinse the equipment surfaces with clean water</a:t>
            </a:r>
          </a:p>
          <a:p>
            <a:pPr lvl="1" eaLnBrk="1" hangingPunct="1">
              <a:defRPr/>
            </a:pPr>
            <a:r>
              <a:rPr lang="en-US" dirty="0">
                <a:latin typeface="Arial Narrow" charset="0"/>
              </a:rPr>
              <a:t>Sanitize the equipment surfaces</a:t>
            </a:r>
          </a:p>
          <a:p>
            <a:pPr lvl="2" eaLnBrk="1" hangingPunct="1">
              <a:defRPr/>
            </a:pPr>
            <a:r>
              <a:rPr lang="en-US" dirty="0">
                <a:latin typeface="Arial Narrow" charset="0"/>
              </a:rPr>
              <a:t>Make sure the sanitizer comes in contact with each surface</a:t>
            </a:r>
          </a:p>
          <a:p>
            <a:pPr lvl="1" eaLnBrk="1" hangingPunct="1">
              <a:defRPr/>
            </a:pPr>
            <a:r>
              <a:rPr lang="en-US" dirty="0">
                <a:latin typeface="Arial Narrow" charset="0"/>
              </a:rPr>
              <a:t>Allow all surfaces to </a:t>
            </a:r>
            <a:r>
              <a:rPr lang="en-US" dirty="0" smtClean="0">
                <a:latin typeface="Arial Narrow" charset="0"/>
              </a:rPr>
              <a:t>air-dry</a:t>
            </a:r>
            <a:endParaRPr lang="en-US" dirty="0">
              <a:latin typeface="Arial Narrow" charset="0"/>
            </a:endParaRPr>
          </a:p>
          <a:p>
            <a:pPr lvl="1" eaLnBrk="1" hangingPunct="1">
              <a:defRPr/>
            </a:pPr>
            <a:r>
              <a:rPr lang="en-US" dirty="0">
                <a:latin typeface="Arial Narrow" charset="0"/>
              </a:rPr>
              <a:t>Put the unit back together</a:t>
            </a:r>
          </a:p>
        </p:txBody>
      </p:sp>
      <p:sp>
        <p:nvSpPr>
          <p:cNvPr id="27136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10-8</a:t>
            </a:r>
          </a:p>
        </p:txBody>
      </p:sp>
      <p:pic>
        <p:nvPicPr>
          <p:cNvPr id="6" name="Picture 5" descr="6e_c10_05_cleaningslicer_r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886083"/>
          </a:xfrm>
          <a:prstGeom prst="rect">
            <a:avLst/>
          </a:prstGeom>
        </p:spPr>
      </p:pic>
    </p:spTree>
    <p:extLst>
      <p:ext uri="{BB962C8B-B14F-4D97-AF65-F5344CB8AC3E}">
        <p14:creationId xmlns:p14="http://schemas.microsoft.com/office/powerpoint/2010/main" xmlns="" val="2242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body" idx="1"/>
          </p:nvPr>
        </p:nvSpPr>
        <p:spPr>
          <a:xfrm>
            <a:off x="393192" y="1143000"/>
            <a:ext cx="6494145" cy="2894965"/>
          </a:xfrm>
        </p:spPr>
        <p:txBody>
          <a:bodyPr/>
          <a:lstStyle/>
          <a:p>
            <a:pPr marL="0" indent="0" eaLnBrk="1" hangingPunct="1">
              <a:defRPr/>
            </a:pPr>
            <a:r>
              <a:rPr lang="en-US" dirty="0" smtClean="0">
                <a:latin typeface="Arial Narrow" charset="0"/>
                <a:cs typeface="+mn-cs"/>
              </a:rPr>
              <a:t>Clean-in-place equipment</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Equipment holding and dispensing TCS food must be cleaned and sanitized every day unless otherwise indicated by the manufacturer</a:t>
            </a:r>
          </a:p>
          <a:p>
            <a:pPr lvl="1" eaLnBrk="1" hangingPunct="1">
              <a:defRPr/>
            </a:pPr>
            <a:r>
              <a:rPr lang="en-US" dirty="0">
                <a:latin typeface="Arial Narrow" charset="0"/>
              </a:rPr>
              <a:t>Check local regulatory requirements</a:t>
            </a:r>
          </a:p>
        </p:txBody>
      </p:sp>
      <p:sp>
        <p:nvSpPr>
          <p:cNvPr id="27238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How and When to Clean and Sanitize</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10-9</a:t>
            </a:r>
          </a:p>
        </p:txBody>
      </p:sp>
    </p:spTree>
    <p:extLst>
      <p:ext uri="{BB962C8B-B14F-4D97-AF65-F5344CB8AC3E}">
        <p14:creationId xmlns:p14="http://schemas.microsoft.com/office/powerpoint/2010/main" xmlns="" val="36393760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18082</TotalTime>
  <Words>2050</Words>
  <Application>Microsoft Office PowerPoint</Application>
  <PresentationFormat>On-screen Show (4:3)</PresentationFormat>
  <Paragraphs>277</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2_SS5e_08_16hr</vt:lpstr>
      <vt:lpstr>3_SS5e_08_16hr</vt:lpstr>
      <vt:lpstr>Slide 1</vt:lpstr>
      <vt:lpstr>DVD</vt:lpstr>
      <vt:lpstr>Additional Content</vt:lpstr>
      <vt:lpstr>Guidelines for the Effective Use of Sanitizers</vt:lpstr>
      <vt:lpstr>Slide 5</vt:lpstr>
      <vt:lpstr>How and When to Clean and Sanitize</vt:lpstr>
      <vt:lpstr>How and When to Clean and Sanitize</vt:lpstr>
      <vt:lpstr>How and When to Clean and Sanitize</vt:lpstr>
      <vt:lpstr>How and When to Clean and Sanitize</vt:lpstr>
      <vt:lpstr>Manual Dishwashing</vt:lpstr>
      <vt:lpstr>Cleaning and Sanitizing in the Operation</vt:lpstr>
      <vt:lpstr>Cleaning and Sanitizing in the Operation</vt:lpstr>
      <vt:lpstr>Cleaning and Sanitizing in the Operation</vt:lpstr>
      <vt:lpstr>Cleaning and Sanitizing in the Operation</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2367</cp:revision>
  <cp:lastPrinted>2012-03-16T18:45:25Z</cp:lastPrinted>
  <dcterms:created xsi:type="dcterms:W3CDTF">2006-02-24T04:29:02Z</dcterms:created>
  <dcterms:modified xsi:type="dcterms:W3CDTF">2012-06-07T15:02:12Z</dcterms:modified>
</cp:coreProperties>
</file>